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57" r:id="rId3"/>
    <p:sldId id="258" r:id="rId4"/>
    <p:sldId id="267" r:id="rId5"/>
    <p:sldId id="268" r:id="rId6"/>
    <p:sldId id="270" r:id="rId7"/>
    <p:sldId id="259" r:id="rId8"/>
    <p:sldId id="260" r:id="rId9"/>
    <p:sldId id="261" r:id="rId10"/>
    <p:sldId id="262" r:id="rId11"/>
    <p:sldId id="271" r:id="rId12"/>
    <p:sldId id="263" r:id="rId13"/>
    <p:sldId id="291" r:id="rId14"/>
    <p:sldId id="292" r:id="rId15"/>
    <p:sldId id="293" r:id="rId16"/>
    <p:sldId id="295" r:id="rId17"/>
    <p:sldId id="294" r:id="rId18"/>
    <p:sldId id="297" r:id="rId19"/>
    <p:sldId id="298" r:id="rId20"/>
    <p:sldId id="296" r:id="rId21"/>
    <p:sldId id="272" r:id="rId22"/>
    <p:sldId id="273" r:id="rId23"/>
    <p:sldId id="274" r:id="rId24"/>
    <p:sldId id="275" r:id="rId25"/>
    <p:sldId id="276" r:id="rId26"/>
    <p:sldId id="280" r:id="rId27"/>
    <p:sldId id="281" r:id="rId28"/>
    <p:sldId id="283" r:id="rId29"/>
    <p:sldId id="284" r:id="rId30"/>
    <p:sldId id="285" r:id="rId31"/>
    <p:sldId id="286" r:id="rId32"/>
    <p:sldId id="287" r:id="rId33"/>
    <p:sldId id="288" r:id="rId34"/>
    <p:sldId id="289" r:id="rId35"/>
    <p:sldId id="282" r:id="rId36"/>
    <p:sldId id="278" r:id="rId37"/>
    <p:sldId id="279" r:id="rId38"/>
    <p:sldId id="264" r:id="rId39"/>
    <p:sldId id="304" r:id="rId40"/>
    <p:sldId id="305" r:id="rId41"/>
    <p:sldId id="306" r:id="rId42"/>
    <p:sldId id="307" r:id="rId43"/>
    <p:sldId id="308" r:id="rId44"/>
    <p:sldId id="310" r:id="rId45"/>
    <p:sldId id="311" r:id="rId46"/>
    <p:sldId id="265" r:id="rId4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018D32-7820-4BB3-A8E0-3DF6231DFF43}" type="doc">
      <dgm:prSet loTypeId="urn:microsoft.com/office/officeart/2005/8/layout/vList6" loCatId="list" qsTypeId="urn:microsoft.com/office/officeart/2005/8/quickstyle/simple5" qsCatId="simple" csTypeId="urn:microsoft.com/office/officeart/2005/8/colors/accent6_1" csCatId="accent6" phldr="1"/>
      <dgm:spPr/>
      <dgm:t>
        <a:bodyPr/>
        <a:lstStyle/>
        <a:p>
          <a:endParaRPr lang="en-US"/>
        </a:p>
      </dgm:t>
    </dgm:pt>
    <dgm:pt modelId="{041E1F9B-9CD5-4204-9A4B-B6803BA57B8A}">
      <dgm:prSet custT="1"/>
      <dgm:spPr/>
      <dgm:t>
        <a:bodyPr/>
        <a:lstStyle/>
        <a:p>
          <a:r>
            <a:rPr lang="en-US" sz="2000">
              <a:latin typeface="+mn-lt"/>
              <a:ea typeface="Quattrocento" pitchFamily="34" charset="-122"/>
              <a:cs typeface="Quattrocento" pitchFamily="34" charset="-120"/>
            </a:rPr>
            <a:t>Personal Narratives</a:t>
          </a:r>
          <a:endParaRPr lang="en-US" sz="2000" dirty="0">
            <a:latin typeface="+mn-lt"/>
          </a:endParaRPr>
        </a:p>
      </dgm:t>
    </dgm:pt>
    <dgm:pt modelId="{183A6E8C-F0D6-4188-AC91-1883389F8563}" type="parTrans" cxnId="{34FF0FEB-149E-43A4-A3F9-1F6A612D4E7A}">
      <dgm:prSet/>
      <dgm:spPr/>
      <dgm:t>
        <a:bodyPr/>
        <a:lstStyle/>
        <a:p>
          <a:endParaRPr lang="en-US"/>
        </a:p>
      </dgm:t>
    </dgm:pt>
    <dgm:pt modelId="{172BC8FB-9FAC-4F8C-9A72-9D14074CBF4B}" type="sibTrans" cxnId="{34FF0FEB-149E-43A4-A3F9-1F6A612D4E7A}">
      <dgm:prSet/>
      <dgm:spPr/>
      <dgm:t>
        <a:bodyPr/>
        <a:lstStyle/>
        <a:p>
          <a:endParaRPr lang="en-US"/>
        </a:p>
      </dgm:t>
    </dgm:pt>
    <dgm:pt modelId="{2048DF5B-5EAD-4E85-B679-1A430892CD18}">
      <dgm:prSet custT="1"/>
      <dgm:spPr/>
      <dgm:t>
        <a:bodyPr/>
        <a:lstStyle/>
        <a:p>
          <a:r>
            <a:rPr lang="en-US" sz="2000" dirty="0">
              <a:latin typeface="+mn-lt"/>
            </a:rPr>
            <a:t>Sharing your own personal stories and experiences can create a strong emotional connection with your audience, making your message more memorable and impactful.</a:t>
          </a:r>
        </a:p>
      </dgm:t>
    </dgm:pt>
    <dgm:pt modelId="{46EEADD3-33CF-49B5-A063-8C18EF39E4E1}" type="parTrans" cxnId="{EB01FB26-6218-4F53-8822-907B05407799}">
      <dgm:prSet/>
      <dgm:spPr/>
      <dgm:t>
        <a:bodyPr/>
        <a:lstStyle/>
        <a:p>
          <a:endParaRPr lang="en-US"/>
        </a:p>
      </dgm:t>
    </dgm:pt>
    <dgm:pt modelId="{7E7113A8-FC37-4FBF-98C1-8D3D9F238E69}" type="sibTrans" cxnId="{EB01FB26-6218-4F53-8822-907B05407799}">
      <dgm:prSet/>
      <dgm:spPr/>
      <dgm:t>
        <a:bodyPr/>
        <a:lstStyle/>
        <a:p>
          <a:endParaRPr lang="en-US"/>
        </a:p>
      </dgm:t>
    </dgm:pt>
    <dgm:pt modelId="{9C70FF76-ECF8-40B4-B210-63BC9F1F6636}">
      <dgm:prSet custT="1"/>
      <dgm:spPr/>
      <dgm:t>
        <a:bodyPr/>
        <a:lstStyle/>
        <a:p>
          <a:r>
            <a:rPr lang="en-US" sz="2000">
              <a:latin typeface="+mn-lt"/>
              <a:ea typeface="Quattrocento" pitchFamily="34" charset="-122"/>
              <a:cs typeface="Quattrocento" pitchFamily="34" charset="-120"/>
            </a:rPr>
            <a:t>Shared Experiences</a:t>
          </a:r>
          <a:endParaRPr lang="en-US" sz="2000" dirty="0">
            <a:latin typeface="+mn-lt"/>
          </a:endParaRPr>
        </a:p>
      </dgm:t>
    </dgm:pt>
    <dgm:pt modelId="{0A087DA1-8E3D-4DB1-860B-5D89CE469FF5}" type="parTrans" cxnId="{DAD1CABB-18E7-4007-B318-C8E94DB6B951}">
      <dgm:prSet/>
      <dgm:spPr/>
      <dgm:t>
        <a:bodyPr/>
        <a:lstStyle/>
        <a:p>
          <a:endParaRPr lang="en-US"/>
        </a:p>
      </dgm:t>
    </dgm:pt>
    <dgm:pt modelId="{5BB79EE5-B7FC-4B2F-A13C-79523C79332B}" type="sibTrans" cxnId="{DAD1CABB-18E7-4007-B318-C8E94DB6B951}">
      <dgm:prSet/>
      <dgm:spPr/>
      <dgm:t>
        <a:bodyPr/>
        <a:lstStyle/>
        <a:p>
          <a:endParaRPr lang="en-US"/>
        </a:p>
      </dgm:t>
    </dgm:pt>
    <dgm:pt modelId="{298A3842-16D8-457E-B392-B4B6C84C8DF2}">
      <dgm:prSet custT="1"/>
      <dgm:spPr/>
      <dgm:t>
        <a:bodyPr/>
        <a:lstStyle/>
        <a:p>
          <a:r>
            <a:rPr lang="en-US" sz="2000">
              <a:latin typeface="+mn-lt"/>
            </a:rPr>
            <a:t>Highlighting shared experiences and collective successes can foster a sense of community and encourage your audience to support your cause or vision.</a:t>
          </a:r>
          <a:endParaRPr lang="en-US" sz="2000" dirty="0">
            <a:latin typeface="+mn-lt"/>
          </a:endParaRPr>
        </a:p>
      </dgm:t>
    </dgm:pt>
    <dgm:pt modelId="{89D6B8BA-0728-42B1-909D-AC840A116074}" type="parTrans" cxnId="{6990A68A-CF7B-438D-BDB9-E034782645B2}">
      <dgm:prSet/>
      <dgm:spPr/>
      <dgm:t>
        <a:bodyPr/>
        <a:lstStyle/>
        <a:p>
          <a:endParaRPr lang="en-US"/>
        </a:p>
      </dgm:t>
    </dgm:pt>
    <dgm:pt modelId="{FA73CC81-3888-4290-9D8D-3E997E0AFEBA}" type="sibTrans" cxnId="{6990A68A-CF7B-438D-BDB9-E034782645B2}">
      <dgm:prSet/>
      <dgm:spPr/>
      <dgm:t>
        <a:bodyPr/>
        <a:lstStyle/>
        <a:p>
          <a:endParaRPr lang="en-US"/>
        </a:p>
      </dgm:t>
    </dgm:pt>
    <dgm:pt modelId="{7CF4E92D-C8E7-499D-B7B5-261B1939B0DB}" type="pres">
      <dgm:prSet presAssocID="{3E018D32-7820-4BB3-A8E0-3DF6231DFF43}" presName="Name0" presStyleCnt="0">
        <dgm:presLayoutVars>
          <dgm:dir/>
          <dgm:animLvl val="lvl"/>
          <dgm:resizeHandles/>
        </dgm:presLayoutVars>
      </dgm:prSet>
      <dgm:spPr/>
    </dgm:pt>
    <dgm:pt modelId="{6ECECD5C-B1DC-43F0-88C6-C039767E6936}" type="pres">
      <dgm:prSet presAssocID="{041E1F9B-9CD5-4204-9A4B-B6803BA57B8A}" presName="linNode" presStyleCnt="0"/>
      <dgm:spPr/>
    </dgm:pt>
    <dgm:pt modelId="{E3AAA766-02F7-437A-926A-D1560220D870}" type="pres">
      <dgm:prSet presAssocID="{041E1F9B-9CD5-4204-9A4B-B6803BA57B8A}" presName="parentShp" presStyleLbl="node1" presStyleIdx="0" presStyleCnt="2">
        <dgm:presLayoutVars>
          <dgm:bulletEnabled val="1"/>
        </dgm:presLayoutVars>
      </dgm:prSet>
      <dgm:spPr/>
    </dgm:pt>
    <dgm:pt modelId="{90B4B9B2-6989-4D98-BD78-3AD32BC4EF60}" type="pres">
      <dgm:prSet presAssocID="{041E1F9B-9CD5-4204-9A4B-B6803BA57B8A}" presName="childShp" presStyleLbl="bgAccFollowNode1" presStyleIdx="0" presStyleCnt="2">
        <dgm:presLayoutVars>
          <dgm:bulletEnabled val="1"/>
        </dgm:presLayoutVars>
      </dgm:prSet>
      <dgm:spPr/>
    </dgm:pt>
    <dgm:pt modelId="{A2AA0222-A8F2-4F43-9FB2-548913B7C5B4}" type="pres">
      <dgm:prSet presAssocID="{172BC8FB-9FAC-4F8C-9A72-9D14074CBF4B}" presName="spacing" presStyleCnt="0"/>
      <dgm:spPr/>
    </dgm:pt>
    <dgm:pt modelId="{CE00585B-B847-4A0D-B9B6-485870206D8B}" type="pres">
      <dgm:prSet presAssocID="{9C70FF76-ECF8-40B4-B210-63BC9F1F6636}" presName="linNode" presStyleCnt="0"/>
      <dgm:spPr/>
    </dgm:pt>
    <dgm:pt modelId="{7969C956-6F21-4C9B-8573-94DAEA48DE71}" type="pres">
      <dgm:prSet presAssocID="{9C70FF76-ECF8-40B4-B210-63BC9F1F6636}" presName="parentShp" presStyleLbl="node1" presStyleIdx="1" presStyleCnt="2">
        <dgm:presLayoutVars>
          <dgm:bulletEnabled val="1"/>
        </dgm:presLayoutVars>
      </dgm:prSet>
      <dgm:spPr/>
    </dgm:pt>
    <dgm:pt modelId="{64E73442-8864-47F3-BB00-5A67F15FDD83}" type="pres">
      <dgm:prSet presAssocID="{9C70FF76-ECF8-40B4-B210-63BC9F1F6636}" presName="childShp" presStyleLbl="bgAccFollowNode1" presStyleIdx="1" presStyleCnt="2">
        <dgm:presLayoutVars>
          <dgm:bulletEnabled val="1"/>
        </dgm:presLayoutVars>
      </dgm:prSet>
      <dgm:spPr/>
    </dgm:pt>
  </dgm:ptLst>
  <dgm:cxnLst>
    <dgm:cxn modelId="{EB01FB26-6218-4F53-8822-907B05407799}" srcId="{041E1F9B-9CD5-4204-9A4B-B6803BA57B8A}" destId="{2048DF5B-5EAD-4E85-B679-1A430892CD18}" srcOrd="0" destOrd="0" parTransId="{46EEADD3-33CF-49B5-A063-8C18EF39E4E1}" sibTransId="{7E7113A8-FC37-4FBF-98C1-8D3D9F238E69}"/>
    <dgm:cxn modelId="{306ED37E-343C-4DEC-9DC4-90888763914E}" type="presOf" srcId="{041E1F9B-9CD5-4204-9A4B-B6803BA57B8A}" destId="{E3AAA766-02F7-437A-926A-D1560220D870}" srcOrd="0" destOrd="0" presId="urn:microsoft.com/office/officeart/2005/8/layout/vList6"/>
    <dgm:cxn modelId="{6990A68A-CF7B-438D-BDB9-E034782645B2}" srcId="{9C70FF76-ECF8-40B4-B210-63BC9F1F6636}" destId="{298A3842-16D8-457E-B392-B4B6C84C8DF2}" srcOrd="0" destOrd="0" parTransId="{89D6B8BA-0728-42B1-909D-AC840A116074}" sibTransId="{FA73CC81-3888-4290-9D8D-3E997E0AFEBA}"/>
    <dgm:cxn modelId="{CC1F1CA5-1D7B-42D0-8436-91CC51AB3E4A}" type="presOf" srcId="{2048DF5B-5EAD-4E85-B679-1A430892CD18}" destId="{90B4B9B2-6989-4D98-BD78-3AD32BC4EF60}" srcOrd="0" destOrd="0" presId="urn:microsoft.com/office/officeart/2005/8/layout/vList6"/>
    <dgm:cxn modelId="{DAD1CABB-18E7-4007-B318-C8E94DB6B951}" srcId="{3E018D32-7820-4BB3-A8E0-3DF6231DFF43}" destId="{9C70FF76-ECF8-40B4-B210-63BC9F1F6636}" srcOrd="1" destOrd="0" parTransId="{0A087DA1-8E3D-4DB1-860B-5D89CE469FF5}" sibTransId="{5BB79EE5-B7FC-4B2F-A13C-79523C79332B}"/>
    <dgm:cxn modelId="{8D7473C6-BFE1-43DE-A01B-5EB1D8337267}" type="presOf" srcId="{298A3842-16D8-457E-B392-B4B6C84C8DF2}" destId="{64E73442-8864-47F3-BB00-5A67F15FDD83}" srcOrd="0" destOrd="0" presId="urn:microsoft.com/office/officeart/2005/8/layout/vList6"/>
    <dgm:cxn modelId="{17F043C9-3133-4F95-B614-6DD9B1530216}" type="presOf" srcId="{9C70FF76-ECF8-40B4-B210-63BC9F1F6636}" destId="{7969C956-6F21-4C9B-8573-94DAEA48DE71}" srcOrd="0" destOrd="0" presId="urn:microsoft.com/office/officeart/2005/8/layout/vList6"/>
    <dgm:cxn modelId="{34FF0FEB-149E-43A4-A3F9-1F6A612D4E7A}" srcId="{3E018D32-7820-4BB3-A8E0-3DF6231DFF43}" destId="{041E1F9B-9CD5-4204-9A4B-B6803BA57B8A}" srcOrd="0" destOrd="0" parTransId="{183A6E8C-F0D6-4188-AC91-1883389F8563}" sibTransId="{172BC8FB-9FAC-4F8C-9A72-9D14074CBF4B}"/>
    <dgm:cxn modelId="{7E0023F8-424A-408F-81D4-D303964754CE}" type="presOf" srcId="{3E018D32-7820-4BB3-A8E0-3DF6231DFF43}" destId="{7CF4E92D-C8E7-499D-B7B5-261B1939B0DB}" srcOrd="0" destOrd="0" presId="urn:microsoft.com/office/officeart/2005/8/layout/vList6"/>
    <dgm:cxn modelId="{2A072A35-AC18-468A-8292-BC373544BBE4}" type="presParOf" srcId="{7CF4E92D-C8E7-499D-B7B5-261B1939B0DB}" destId="{6ECECD5C-B1DC-43F0-88C6-C039767E6936}" srcOrd="0" destOrd="0" presId="urn:microsoft.com/office/officeart/2005/8/layout/vList6"/>
    <dgm:cxn modelId="{90F7D1CA-33CB-40CA-B540-E96B7B73059B}" type="presParOf" srcId="{6ECECD5C-B1DC-43F0-88C6-C039767E6936}" destId="{E3AAA766-02F7-437A-926A-D1560220D870}" srcOrd="0" destOrd="0" presId="urn:microsoft.com/office/officeart/2005/8/layout/vList6"/>
    <dgm:cxn modelId="{FF687F07-E7BF-4602-A61D-5376A0933697}" type="presParOf" srcId="{6ECECD5C-B1DC-43F0-88C6-C039767E6936}" destId="{90B4B9B2-6989-4D98-BD78-3AD32BC4EF60}" srcOrd="1" destOrd="0" presId="urn:microsoft.com/office/officeart/2005/8/layout/vList6"/>
    <dgm:cxn modelId="{0FE55E10-D7D3-471C-BFA7-B51DDC6C8E47}" type="presParOf" srcId="{7CF4E92D-C8E7-499D-B7B5-261B1939B0DB}" destId="{A2AA0222-A8F2-4F43-9FB2-548913B7C5B4}" srcOrd="1" destOrd="0" presId="urn:microsoft.com/office/officeart/2005/8/layout/vList6"/>
    <dgm:cxn modelId="{1E59B335-EBD0-49A1-BA3A-2AB191778551}" type="presParOf" srcId="{7CF4E92D-C8E7-499D-B7B5-261B1939B0DB}" destId="{CE00585B-B847-4A0D-B9B6-485870206D8B}" srcOrd="2" destOrd="0" presId="urn:microsoft.com/office/officeart/2005/8/layout/vList6"/>
    <dgm:cxn modelId="{C67A8F32-DB49-4FD0-A313-70CA900B0A61}" type="presParOf" srcId="{CE00585B-B847-4A0D-B9B6-485870206D8B}" destId="{7969C956-6F21-4C9B-8573-94DAEA48DE71}" srcOrd="0" destOrd="0" presId="urn:microsoft.com/office/officeart/2005/8/layout/vList6"/>
    <dgm:cxn modelId="{73D74BE6-7314-4D3C-A539-C3320FFECD12}" type="presParOf" srcId="{CE00585B-B847-4A0D-B9B6-485870206D8B}" destId="{64E73442-8864-47F3-BB00-5A67F15FDD83}"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E3CA380-4EC0-418B-96B2-04AEBA100525}" type="doc">
      <dgm:prSet loTypeId="urn:microsoft.com/office/officeart/2005/8/layout/vList2" loCatId="list" qsTypeId="urn:microsoft.com/office/officeart/2005/8/quickstyle/simple1" qsCatId="simple" csTypeId="urn:microsoft.com/office/officeart/2005/8/colors/accent2_1" csCatId="accent2"/>
      <dgm:spPr/>
      <dgm:t>
        <a:bodyPr/>
        <a:lstStyle/>
        <a:p>
          <a:endParaRPr lang="en-US"/>
        </a:p>
      </dgm:t>
    </dgm:pt>
    <dgm:pt modelId="{DC6FE8C7-738C-4730-8BFF-31D12DFD88B5}">
      <dgm:prSet/>
      <dgm:spPr/>
      <dgm:t>
        <a:bodyPr/>
        <a:lstStyle/>
        <a:p>
          <a:r>
            <a:rPr lang="en-US"/>
            <a:t>By focusing on shared interests and exploring creative options, negotiators can often find a middle ground that satisfies both parties and leads to a successful conclusion.</a:t>
          </a:r>
        </a:p>
      </dgm:t>
    </dgm:pt>
    <dgm:pt modelId="{82F3490F-E3CF-4FB8-BD3C-A37C94865249}" type="parTrans" cxnId="{9586C8EC-E7CA-4132-8748-BD2C892F1F0E}">
      <dgm:prSet/>
      <dgm:spPr/>
      <dgm:t>
        <a:bodyPr/>
        <a:lstStyle/>
        <a:p>
          <a:endParaRPr lang="en-US"/>
        </a:p>
      </dgm:t>
    </dgm:pt>
    <dgm:pt modelId="{BC35353C-6934-4A03-B6C3-FF5F7ECA042F}" type="sibTrans" cxnId="{9586C8EC-E7CA-4132-8748-BD2C892F1F0E}">
      <dgm:prSet/>
      <dgm:spPr/>
      <dgm:t>
        <a:bodyPr/>
        <a:lstStyle/>
        <a:p>
          <a:endParaRPr lang="en-US"/>
        </a:p>
      </dgm:t>
    </dgm:pt>
    <dgm:pt modelId="{1465329A-03D9-488B-AA4A-1B1A0C28F9A3}" type="pres">
      <dgm:prSet presAssocID="{1E3CA380-4EC0-418B-96B2-04AEBA100525}" presName="linear" presStyleCnt="0">
        <dgm:presLayoutVars>
          <dgm:animLvl val="lvl"/>
          <dgm:resizeHandles val="exact"/>
        </dgm:presLayoutVars>
      </dgm:prSet>
      <dgm:spPr/>
    </dgm:pt>
    <dgm:pt modelId="{B44AFBC3-271A-4079-9747-975BE98E8690}" type="pres">
      <dgm:prSet presAssocID="{DC6FE8C7-738C-4730-8BFF-31D12DFD88B5}" presName="parentText" presStyleLbl="node1" presStyleIdx="0" presStyleCnt="1">
        <dgm:presLayoutVars>
          <dgm:chMax val="0"/>
          <dgm:bulletEnabled val="1"/>
        </dgm:presLayoutVars>
      </dgm:prSet>
      <dgm:spPr/>
    </dgm:pt>
  </dgm:ptLst>
  <dgm:cxnLst>
    <dgm:cxn modelId="{FA69821A-39CF-4E99-A682-7CD6C04B4B16}" type="presOf" srcId="{DC6FE8C7-738C-4730-8BFF-31D12DFD88B5}" destId="{B44AFBC3-271A-4079-9747-975BE98E8690}" srcOrd="0" destOrd="0" presId="urn:microsoft.com/office/officeart/2005/8/layout/vList2"/>
    <dgm:cxn modelId="{97E1D2C6-C11A-477D-A9A3-6E6244976FF2}" type="presOf" srcId="{1E3CA380-4EC0-418B-96B2-04AEBA100525}" destId="{1465329A-03D9-488B-AA4A-1B1A0C28F9A3}" srcOrd="0" destOrd="0" presId="urn:microsoft.com/office/officeart/2005/8/layout/vList2"/>
    <dgm:cxn modelId="{9586C8EC-E7CA-4132-8748-BD2C892F1F0E}" srcId="{1E3CA380-4EC0-418B-96B2-04AEBA100525}" destId="{DC6FE8C7-738C-4730-8BFF-31D12DFD88B5}" srcOrd="0" destOrd="0" parTransId="{82F3490F-E3CF-4FB8-BD3C-A37C94865249}" sibTransId="{BC35353C-6934-4A03-B6C3-FF5F7ECA042F}"/>
    <dgm:cxn modelId="{16338008-06F7-4EF9-886C-0EB4493C7677}" type="presParOf" srcId="{1465329A-03D9-488B-AA4A-1B1A0C28F9A3}" destId="{B44AFBC3-271A-4079-9747-975BE98E8690}"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B21F181-EA3F-4CA8-B222-7E000915AF0A}" type="doc">
      <dgm:prSet loTypeId="urn:microsoft.com/office/officeart/2005/8/layout/vList2" loCatId="list" qsTypeId="urn:microsoft.com/office/officeart/2005/8/quickstyle/simple1" qsCatId="simple" csTypeId="urn:microsoft.com/office/officeart/2005/8/colors/accent2_1" csCatId="accent2"/>
      <dgm:spPr/>
      <dgm:t>
        <a:bodyPr/>
        <a:lstStyle/>
        <a:p>
          <a:endParaRPr lang="en-US"/>
        </a:p>
      </dgm:t>
    </dgm:pt>
    <dgm:pt modelId="{6B08F8D6-FC54-420E-8E10-C49EFED813F6}">
      <dgm:prSet/>
      <dgm:spPr/>
      <dgm:t>
        <a:bodyPr/>
        <a:lstStyle/>
        <a:p>
          <a:r>
            <a:rPr lang="en-US"/>
            <a:t>Maintaining a professional, solution-oriented demeanor even in the face of adversity can go a long way in guiding the negotiation back towards a mutually beneficial outcome.</a:t>
          </a:r>
        </a:p>
      </dgm:t>
    </dgm:pt>
    <dgm:pt modelId="{F4467E12-5F88-4E86-B6B1-D910207D5ACA}" type="parTrans" cxnId="{FFDA45AF-4C65-487F-99E6-8AF44D5A5774}">
      <dgm:prSet/>
      <dgm:spPr/>
      <dgm:t>
        <a:bodyPr/>
        <a:lstStyle/>
        <a:p>
          <a:endParaRPr lang="en-US"/>
        </a:p>
      </dgm:t>
    </dgm:pt>
    <dgm:pt modelId="{CE120033-2DCB-4ADC-B66B-D3080008644E}" type="sibTrans" cxnId="{FFDA45AF-4C65-487F-99E6-8AF44D5A5774}">
      <dgm:prSet/>
      <dgm:spPr/>
      <dgm:t>
        <a:bodyPr/>
        <a:lstStyle/>
        <a:p>
          <a:endParaRPr lang="en-US"/>
        </a:p>
      </dgm:t>
    </dgm:pt>
    <dgm:pt modelId="{C3464419-F3EB-44BB-A502-5AADC90CEE55}" type="pres">
      <dgm:prSet presAssocID="{DB21F181-EA3F-4CA8-B222-7E000915AF0A}" presName="linear" presStyleCnt="0">
        <dgm:presLayoutVars>
          <dgm:animLvl val="lvl"/>
          <dgm:resizeHandles val="exact"/>
        </dgm:presLayoutVars>
      </dgm:prSet>
      <dgm:spPr/>
    </dgm:pt>
    <dgm:pt modelId="{77B903D3-32B0-4F87-A3CF-31FEECED531A}" type="pres">
      <dgm:prSet presAssocID="{6B08F8D6-FC54-420E-8E10-C49EFED813F6}" presName="parentText" presStyleLbl="node1" presStyleIdx="0" presStyleCnt="1">
        <dgm:presLayoutVars>
          <dgm:chMax val="0"/>
          <dgm:bulletEnabled val="1"/>
        </dgm:presLayoutVars>
      </dgm:prSet>
      <dgm:spPr/>
    </dgm:pt>
  </dgm:ptLst>
  <dgm:cxnLst>
    <dgm:cxn modelId="{6ECD0C15-F13D-4978-AC3C-4B3B6252808A}" type="presOf" srcId="{6B08F8D6-FC54-420E-8E10-C49EFED813F6}" destId="{77B903D3-32B0-4F87-A3CF-31FEECED531A}" srcOrd="0" destOrd="0" presId="urn:microsoft.com/office/officeart/2005/8/layout/vList2"/>
    <dgm:cxn modelId="{FFDA45AF-4C65-487F-99E6-8AF44D5A5774}" srcId="{DB21F181-EA3F-4CA8-B222-7E000915AF0A}" destId="{6B08F8D6-FC54-420E-8E10-C49EFED813F6}" srcOrd="0" destOrd="0" parTransId="{F4467E12-5F88-4E86-B6B1-D910207D5ACA}" sibTransId="{CE120033-2DCB-4ADC-B66B-D3080008644E}"/>
    <dgm:cxn modelId="{D916BBB5-7E6C-4F64-AA68-F30981E01860}" type="presOf" srcId="{DB21F181-EA3F-4CA8-B222-7E000915AF0A}" destId="{C3464419-F3EB-44BB-A502-5AADC90CEE55}" srcOrd="0" destOrd="0" presId="urn:microsoft.com/office/officeart/2005/8/layout/vList2"/>
    <dgm:cxn modelId="{26A4EC07-1BAB-46D0-B57D-533DBA646991}" type="presParOf" srcId="{C3464419-F3EB-44BB-A502-5AADC90CEE55}" destId="{77B903D3-32B0-4F87-A3CF-31FEECED531A}"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018D32-7820-4BB3-A8E0-3DF6231DFF43}" type="doc">
      <dgm:prSet loTypeId="urn:microsoft.com/office/officeart/2005/8/layout/vList6" loCatId="list" qsTypeId="urn:microsoft.com/office/officeart/2005/8/quickstyle/simple5" qsCatId="simple" csTypeId="urn:microsoft.com/office/officeart/2005/8/colors/accent6_1" csCatId="accent6" phldr="1"/>
      <dgm:spPr/>
      <dgm:t>
        <a:bodyPr/>
        <a:lstStyle/>
        <a:p>
          <a:endParaRPr lang="en-US"/>
        </a:p>
      </dgm:t>
    </dgm:pt>
    <dgm:pt modelId="{3F38B715-EEF5-4F7A-AC4D-53839C0021E3}">
      <dgm:prSet custT="1"/>
      <dgm:spPr/>
      <dgm:t>
        <a:bodyPr/>
        <a:lstStyle/>
        <a:p>
          <a:r>
            <a:rPr lang="en-US" sz="3200" dirty="0">
              <a:latin typeface="+mn-lt"/>
              <a:ea typeface="Quattrocento" pitchFamily="34" charset="-122"/>
              <a:cs typeface="Quattrocento" pitchFamily="34" charset="-120"/>
            </a:rPr>
            <a:t>Uplifting Messaging</a:t>
          </a:r>
          <a:endParaRPr lang="en-US" sz="3200" dirty="0">
            <a:latin typeface="+mn-lt"/>
          </a:endParaRPr>
        </a:p>
      </dgm:t>
    </dgm:pt>
    <dgm:pt modelId="{CEB3D893-8B4A-4B2E-8B3A-675A50B54A5C}" type="parTrans" cxnId="{4674B64D-58EF-4EAB-B3E6-358FC17B52D2}">
      <dgm:prSet/>
      <dgm:spPr/>
      <dgm:t>
        <a:bodyPr/>
        <a:lstStyle/>
        <a:p>
          <a:endParaRPr lang="en-US"/>
        </a:p>
      </dgm:t>
    </dgm:pt>
    <dgm:pt modelId="{965F9DE6-D6E2-4BBD-8104-EFB2041BD14C}" type="sibTrans" cxnId="{4674B64D-58EF-4EAB-B3E6-358FC17B52D2}">
      <dgm:prSet/>
      <dgm:spPr/>
      <dgm:t>
        <a:bodyPr/>
        <a:lstStyle/>
        <a:p>
          <a:endParaRPr lang="en-US"/>
        </a:p>
      </dgm:t>
    </dgm:pt>
    <dgm:pt modelId="{4CD031AB-0D26-4878-BA04-769EAF2E82F5}">
      <dgm:prSet/>
      <dgm:spPr/>
      <dgm:t>
        <a:bodyPr/>
        <a:lstStyle/>
        <a:p>
          <a:r>
            <a:rPr lang="en-US" dirty="0">
              <a:latin typeface="+mn-lt"/>
            </a:rPr>
            <a:t>Crafting your message in a way that inspires and uplifts your audience can motivate them to take action and engage with your ideas.</a:t>
          </a:r>
        </a:p>
      </dgm:t>
    </dgm:pt>
    <dgm:pt modelId="{B0D7A2EE-96DB-4042-982F-E54107BC84DB}" type="parTrans" cxnId="{5A63560E-F7E6-4329-BABC-C15520032E33}">
      <dgm:prSet/>
      <dgm:spPr/>
      <dgm:t>
        <a:bodyPr/>
        <a:lstStyle/>
        <a:p>
          <a:endParaRPr lang="en-US"/>
        </a:p>
      </dgm:t>
    </dgm:pt>
    <dgm:pt modelId="{93F106C4-C7E4-4ED3-9428-E4E54AC9132C}" type="sibTrans" cxnId="{5A63560E-F7E6-4329-BABC-C15520032E33}">
      <dgm:prSet/>
      <dgm:spPr/>
      <dgm:t>
        <a:bodyPr/>
        <a:lstStyle/>
        <a:p>
          <a:endParaRPr lang="en-US"/>
        </a:p>
      </dgm:t>
    </dgm:pt>
    <dgm:pt modelId="{7E4B8886-A6BC-4023-8773-4F73F4402563}">
      <dgm:prSet custT="1"/>
      <dgm:spPr/>
      <dgm:t>
        <a:bodyPr/>
        <a:lstStyle/>
        <a:p>
          <a:r>
            <a:rPr lang="en-US" sz="3200" dirty="0">
              <a:latin typeface="+mn-lt"/>
              <a:ea typeface="Quattrocento" pitchFamily="34" charset="-122"/>
              <a:cs typeface="Quattrocento" pitchFamily="34" charset="-120"/>
            </a:rPr>
            <a:t>Empathy and Relatability</a:t>
          </a:r>
          <a:endParaRPr lang="en-US" sz="3200" dirty="0">
            <a:latin typeface="+mn-lt"/>
          </a:endParaRPr>
        </a:p>
      </dgm:t>
    </dgm:pt>
    <dgm:pt modelId="{3DAA7FEC-D6FD-4BB6-9877-9152BDD53D3D}" type="parTrans" cxnId="{0D8BC271-F8F5-4179-B28A-97FC162B6404}">
      <dgm:prSet/>
      <dgm:spPr/>
      <dgm:t>
        <a:bodyPr/>
        <a:lstStyle/>
        <a:p>
          <a:endParaRPr lang="en-US"/>
        </a:p>
      </dgm:t>
    </dgm:pt>
    <dgm:pt modelId="{0BB5CC81-0046-4D60-A94C-8A5DE6575215}" type="sibTrans" cxnId="{0D8BC271-F8F5-4179-B28A-97FC162B6404}">
      <dgm:prSet/>
      <dgm:spPr/>
      <dgm:t>
        <a:bodyPr/>
        <a:lstStyle/>
        <a:p>
          <a:endParaRPr lang="en-US"/>
        </a:p>
      </dgm:t>
    </dgm:pt>
    <dgm:pt modelId="{E0AD9E71-6356-4C31-99E9-F833616A3D34}">
      <dgm:prSet/>
      <dgm:spPr/>
      <dgm:t>
        <a:bodyPr/>
        <a:lstStyle/>
        <a:p>
          <a:r>
            <a:rPr lang="en-US" dirty="0">
              <a:latin typeface="+mn-lt"/>
            </a:rPr>
            <a:t>Tapping into universal human emotions and showing your audience that you understand their perspectives and concerns can make them more receptive to your message.</a:t>
          </a:r>
        </a:p>
      </dgm:t>
    </dgm:pt>
    <dgm:pt modelId="{D0BF9BBF-4BAC-4475-BB11-0F7C1F9BF62C}" type="parTrans" cxnId="{3041FF8F-6712-41EE-9F2D-1827F1C9A5C4}">
      <dgm:prSet/>
      <dgm:spPr/>
      <dgm:t>
        <a:bodyPr/>
        <a:lstStyle/>
        <a:p>
          <a:endParaRPr lang="en-US"/>
        </a:p>
      </dgm:t>
    </dgm:pt>
    <dgm:pt modelId="{A4650DF8-C36A-432F-BDA4-D5AAE4A3D157}" type="sibTrans" cxnId="{3041FF8F-6712-41EE-9F2D-1827F1C9A5C4}">
      <dgm:prSet/>
      <dgm:spPr/>
      <dgm:t>
        <a:bodyPr/>
        <a:lstStyle/>
        <a:p>
          <a:endParaRPr lang="en-US"/>
        </a:p>
      </dgm:t>
    </dgm:pt>
    <dgm:pt modelId="{7CF4E92D-C8E7-499D-B7B5-261B1939B0DB}" type="pres">
      <dgm:prSet presAssocID="{3E018D32-7820-4BB3-A8E0-3DF6231DFF43}" presName="Name0" presStyleCnt="0">
        <dgm:presLayoutVars>
          <dgm:dir/>
          <dgm:animLvl val="lvl"/>
          <dgm:resizeHandles/>
        </dgm:presLayoutVars>
      </dgm:prSet>
      <dgm:spPr/>
    </dgm:pt>
    <dgm:pt modelId="{FEAC6ACB-95D3-4F2A-8976-11A34EA15C97}" type="pres">
      <dgm:prSet presAssocID="{3F38B715-EEF5-4F7A-AC4D-53839C0021E3}" presName="linNode" presStyleCnt="0"/>
      <dgm:spPr/>
    </dgm:pt>
    <dgm:pt modelId="{3FE7726E-7FF3-4AE6-9517-A5D57508AD3B}" type="pres">
      <dgm:prSet presAssocID="{3F38B715-EEF5-4F7A-AC4D-53839C0021E3}" presName="parentShp" presStyleLbl="node1" presStyleIdx="0" presStyleCnt="2">
        <dgm:presLayoutVars>
          <dgm:bulletEnabled val="1"/>
        </dgm:presLayoutVars>
      </dgm:prSet>
      <dgm:spPr/>
    </dgm:pt>
    <dgm:pt modelId="{AB749F87-0B02-4828-9C3D-AC167F4D383B}" type="pres">
      <dgm:prSet presAssocID="{3F38B715-EEF5-4F7A-AC4D-53839C0021E3}" presName="childShp" presStyleLbl="bgAccFollowNode1" presStyleIdx="0" presStyleCnt="2">
        <dgm:presLayoutVars>
          <dgm:bulletEnabled val="1"/>
        </dgm:presLayoutVars>
      </dgm:prSet>
      <dgm:spPr/>
    </dgm:pt>
    <dgm:pt modelId="{BB0C1008-CF2C-4B76-A4A4-240E2A9D4253}" type="pres">
      <dgm:prSet presAssocID="{965F9DE6-D6E2-4BBD-8104-EFB2041BD14C}" presName="spacing" presStyleCnt="0"/>
      <dgm:spPr/>
    </dgm:pt>
    <dgm:pt modelId="{C7419611-560B-49B4-9B5C-0220DC0C8A75}" type="pres">
      <dgm:prSet presAssocID="{7E4B8886-A6BC-4023-8773-4F73F4402563}" presName="linNode" presStyleCnt="0"/>
      <dgm:spPr/>
    </dgm:pt>
    <dgm:pt modelId="{9D4A96AB-8484-40C0-8D32-D2F500FB82EF}" type="pres">
      <dgm:prSet presAssocID="{7E4B8886-A6BC-4023-8773-4F73F4402563}" presName="parentShp" presStyleLbl="node1" presStyleIdx="1" presStyleCnt="2">
        <dgm:presLayoutVars>
          <dgm:bulletEnabled val="1"/>
        </dgm:presLayoutVars>
      </dgm:prSet>
      <dgm:spPr/>
    </dgm:pt>
    <dgm:pt modelId="{B372429E-A589-4765-9689-936174BD7A12}" type="pres">
      <dgm:prSet presAssocID="{7E4B8886-A6BC-4023-8773-4F73F4402563}" presName="childShp" presStyleLbl="bgAccFollowNode1" presStyleIdx="1" presStyleCnt="2">
        <dgm:presLayoutVars>
          <dgm:bulletEnabled val="1"/>
        </dgm:presLayoutVars>
      </dgm:prSet>
      <dgm:spPr/>
    </dgm:pt>
  </dgm:ptLst>
  <dgm:cxnLst>
    <dgm:cxn modelId="{5A63560E-F7E6-4329-BABC-C15520032E33}" srcId="{3F38B715-EEF5-4F7A-AC4D-53839C0021E3}" destId="{4CD031AB-0D26-4878-BA04-769EAF2E82F5}" srcOrd="0" destOrd="0" parTransId="{B0D7A2EE-96DB-4042-982F-E54107BC84DB}" sibTransId="{93F106C4-C7E4-4ED3-9428-E4E54AC9132C}"/>
    <dgm:cxn modelId="{2F9CCB13-F143-4324-A00A-1DB95E64C945}" type="presOf" srcId="{7E4B8886-A6BC-4023-8773-4F73F4402563}" destId="{9D4A96AB-8484-40C0-8D32-D2F500FB82EF}" srcOrd="0" destOrd="0" presId="urn:microsoft.com/office/officeart/2005/8/layout/vList6"/>
    <dgm:cxn modelId="{A9779815-FCCC-478A-8E6F-198C16A1D24A}" type="presOf" srcId="{E0AD9E71-6356-4C31-99E9-F833616A3D34}" destId="{B372429E-A589-4765-9689-936174BD7A12}" srcOrd="0" destOrd="0" presId="urn:microsoft.com/office/officeart/2005/8/layout/vList6"/>
    <dgm:cxn modelId="{41548A35-AAF7-4CCF-9003-8EAD5C84014D}" type="presOf" srcId="{3F38B715-EEF5-4F7A-AC4D-53839C0021E3}" destId="{3FE7726E-7FF3-4AE6-9517-A5D57508AD3B}" srcOrd="0" destOrd="0" presId="urn:microsoft.com/office/officeart/2005/8/layout/vList6"/>
    <dgm:cxn modelId="{4674B64D-58EF-4EAB-B3E6-358FC17B52D2}" srcId="{3E018D32-7820-4BB3-A8E0-3DF6231DFF43}" destId="{3F38B715-EEF5-4F7A-AC4D-53839C0021E3}" srcOrd="0" destOrd="0" parTransId="{CEB3D893-8B4A-4B2E-8B3A-675A50B54A5C}" sibTransId="{965F9DE6-D6E2-4BBD-8104-EFB2041BD14C}"/>
    <dgm:cxn modelId="{0D8BC271-F8F5-4179-B28A-97FC162B6404}" srcId="{3E018D32-7820-4BB3-A8E0-3DF6231DFF43}" destId="{7E4B8886-A6BC-4023-8773-4F73F4402563}" srcOrd="1" destOrd="0" parTransId="{3DAA7FEC-D6FD-4BB6-9877-9152BDD53D3D}" sibTransId="{0BB5CC81-0046-4D60-A94C-8A5DE6575215}"/>
    <dgm:cxn modelId="{3041FF8F-6712-41EE-9F2D-1827F1C9A5C4}" srcId="{7E4B8886-A6BC-4023-8773-4F73F4402563}" destId="{E0AD9E71-6356-4C31-99E9-F833616A3D34}" srcOrd="0" destOrd="0" parTransId="{D0BF9BBF-4BAC-4475-BB11-0F7C1F9BF62C}" sibTransId="{A4650DF8-C36A-432F-BDA4-D5AAE4A3D157}"/>
    <dgm:cxn modelId="{D909309A-399F-4E00-9C2A-BC2039BAB9DE}" type="presOf" srcId="{4CD031AB-0D26-4878-BA04-769EAF2E82F5}" destId="{AB749F87-0B02-4828-9C3D-AC167F4D383B}" srcOrd="0" destOrd="0" presId="urn:microsoft.com/office/officeart/2005/8/layout/vList6"/>
    <dgm:cxn modelId="{7E0023F8-424A-408F-81D4-D303964754CE}" type="presOf" srcId="{3E018D32-7820-4BB3-A8E0-3DF6231DFF43}" destId="{7CF4E92D-C8E7-499D-B7B5-261B1939B0DB}" srcOrd="0" destOrd="0" presId="urn:microsoft.com/office/officeart/2005/8/layout/vList6"/>
    <dgm:cxn modelId="{74AAC951-3D76-45D2-B85C-46583A5114F3}" type="presParOf" srcId="{7CF4E92D-C8E7-499D-B7B5-261B1939B0DB}" destId="{FEAC6ACB-95D3-4F2A-8976-11A34EA15C97}" srcOrd="0" destOrd="0" presId="urn:microsoft.com/office/officeart/2005/8/layout/vList6"/>
    <dgm:cxn modelId="{20003821-1BC4-4A4B-BCFA-9C88FDF26D6A}" type="presParOf" srcId="{FEAC6ACB-95D3-4F2A-8976-11A34EA15C97}" destId="{3FE7726E-7FF3-4AE6-9517-A5D57508AD3B}" srcOrd="0" destOrd="0" presId="urn:microsoft.com/office/officeart/2005/8/layout/vList6"/>
    <dgm:cxn modelId="{6854F1F0-3DE5-4BFA-A4E3-47C7121866C9}" type="presParOf" srcId="{FEAC6ACB-95D3-4F2A-8976-11A34EA15C97}" destId="{AB749F87-0B02-4828-9C3D-AC167F4D383B}" srcOrd="1" destOrd="0" presId="urn:microsoft.com/office/officeart/2005/8/layout/vList6"/>
    <dgm:cxn modelId="{DA7E1C31-0036-4637-B9E8-C3F099F5185D}" type="presParOf" srcId="{7CF4E92D-C8E7-499D-B7B5-261B1939B0DB}" destId="{BB0C1008-CF2C-4B76-A4A4-240E2A9D4253}" srcOrd="1" destOrd="0" presId="urn:microsoft.com/office/officeart/2005/8/layout/vList6"/>
    <dgm:cxn modelId="{DEAE3BEA-196B-4E3E-B425-A9184634EC48}" type="presParOf" srcId="{7CF4E92D-C8E7-499D-B7B5-261B1939B0DB}" destId="{C7419611-560B-49B4-9B5C-0220DC0C8A75}" srcOrd="2" destOrd="0" presId="urn:microsoft.com/office/officeart/2005/8/layout/vList6"/>
    <dgm:cxn modelId="{1960923D-58EB-4F71-B564-2FB6797E7F81}" type="presParOf" srcId="{C7419611-560B-49B4-9B5C-0220DC0C8A75}" destId="{9D4A96AB-8484-40C0-8D32-D2F500FB82EF}" srcOrd="0" destOrd="0" presId="urn:microsoft.com/office/officeart/2005/8/layout/vList6"/>
    <dgm:cxn modelId="{27B3C4AD-1AA5-4281-8AC3-547C1DE1D96A}" type="presParOf" srcId="{C7419611-560B-49B4-9B5C-0220DC0C8A75}" destId="{B372429E-A589-4765-9689-936174BD7A12}"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34E975-0F0F-42AE-9D85-76C6A25E57CD}" type="doc">
      <dgm:prSet loTypeId="urn:microsoft.com/office/officeart/2008/layout/LinedList" loCatId="list" qsTypeId="urn:microsoft.com/office/officeart/2005/8/quickstyle/simple1" qsCatId="simple" csTypeId="urn:microsoft.com/office/officeart/2005/8/colors/accent3_1" csCatId="accent3"/>
      <dgm:spPr/>
      <dgm:t>
        <a:bodyPr/>
        <a:lstStyle/>
        <a:p>
          <a:endParaRPr lang="en-US"/>
        </a:p>
      </dgm:t>
    </dgm:pt>
    <dgm:pt modelId="{D95C9DC0-2754-48F8-8565-A02952AA1E74}">
      <dgm:prSet custT="1"/>
      <dgm:spPr/>
      <dgm:t>
        <a:bodyPr/>
        <a:lstStyle/>
        <a:p>
          <a:r>
            <a:rPr lang="en-US" sz="1800" dirty="0">
              <a:solidFill>
                <a:schemeClr val="bg1"/>
              </a:solidFill>
            </a:rPr>
            <a:t>Successful negotiations rely on clear, open communication. </a:t>
          </a:r>
        </a:p>
      </dgm:t>
    </dgm:pt>
    <dgm:pt modelId="{B70909B9-4ED5-473E-BF1D-455C4DEB02CD}" type="parTrans" cxnId="{6E310B7F-B733-4D5C-B7F5-4DA5D2CA60CB}">
      <dgm:prSet/>
      <dgm:spPr/>
      <dgm:t>
        <a:bodyPr/>
        <a:lstStyle/>
        <a:p>
          <a:endParaRPr lang="en-US"/>
        </a:p>
      </dgm:t>
    </dgm:pt>
    <dgm:pt modelId="{48565E87-79ED-4375-9D57-1E302839EB34}" type="sibTrans" cxnId="{6E310B7F-B733-4D5C-B7F5-4DA5D2CA60CB}">
      <dgm:prSet/>
      <dgm:spPr/>
      <dgm:t>
        <a:bodyPr/>
        <a:lstStyle/>
        <a:p>
          <a:endParaRPr lang="en-US"/>
        </a:p>
      </dgm:t>
    </dgm:pt>
    <dgm:pt modelId="{4834A205-05A0-47CA-9E63-522A16E33AFC}">
      <dgm:prSet custT="1"/>
      <dgm:spPr/>
      <dgm:t>
        <a:bodyPr/>
        <a:lstStyle/>
        <a:p>
          <a:r>
            <a:rPr lang="en-US" sz="1800" dirty="0">
              <a:solidFill>
                <a:schemeClr val="bg1"/>
              </a:solidFill>
            </a:rPr>
            <a:t>Active listening, asking insightful questions, and expressing your needs and concerns directly yet tactfully are key. </a:t>
          </a:r>
        </a:p>
      </dgm:t>
    </dgm:pt>
    <dgm:pt modelId="{41311C13-B0DC-40F2-900C-6032FFF8B406}" type="parTrans" cxnId="{087ED6DD-6D53-4629-9EF9-EEB1CEFC1CEB}">
      <dgm:prSet/>
      <dgm:spPr/>
      <dgm:t>
        <a:bodyPr/>
        <a:lstStyle/>
        <a:p>
          <a:endParaRPr lang="en-US"/>
        </a:p>
      </dgm:t>
    </dgm:pt>
    <dgm:pt modelId="{CE328801-786F-48A3-9937-DF9C5E0538B7}" type="sibTrans" cxnId="{087ED6DD-6D53-4629-9EF9-EEB1CEFC1CEB}">
      <dgm:prSet/>
      <dgm:spPr/>
      <dgm:t>
        <a:bodyPr/>
        <a:lstStyle/>
        <a:p>
          <a:endParaRPr lang="en-US"/>
        </a:p>
      </dgm:t>
    </dgm:pt>
    <dgm:pt modelId="{D8C01A9A-5F2D-4DE9-A1AB-958784C807FF}">
      <dgm:prSet custT="1"/>
      <dgm:spPr/>
      <dgm:t>
        <a:bodyPr/>
        <a:lstStyle/>
        <a:p>
          <a:r>
            <a:rPr lang="en-US" sz="1800" dirty="0">
              <a:solidFill>
                <a:schemeClr val="bg1"/>
              </a:solidFill>
            </a:rPr>
            <a:t>Nonverbal cues like body language and tone of voice can also greatly impact the negotiation process. </a:t>
          </a:r>
        </a:p>
      </dgm:t>
    </dgm:pt>
    <dgm:pt modelId="{9A9B343E-FCA0-4E3C-A53E-6A45A3AD1C08}" type="parTrans" cxnId="{30DC19E6-C420-4B81-98C7-A42889A93D34}">
      <dgm:prSet/>
      <dgm:spPr/>
      <dgm:t>
        <a:bodyPr/>
        <a:lstStyle/>
        <a:p>
          <a:endParaRPr lang="en-US"/>
        </a:p>
      </dgm:t>
    </dgm:pt>
    <dgm:pt modelId="{150B1085-D34B-4729-9768-9B10AEC00B28}" type="sibTrans" cxnId="{30DC19E6-C420-4B81-98C7-A42889A93D34}">
      <dgm:prSet/>
      <dgm:spPr/>
      <dgm:t>
        <a:bodyPr/>
        <a:lstStyle/>
        <a:p>
          <a:endParaRPr lang="en-US"/>
        </a:p>
      </dgm:t>
    </dgm:pt>
    <dgm:pt modelId="{8199F2ED-075D-4E7C-A90E-A98F0069DE95}">
      <dgm:prSet custT="1"/>
      <dgm:spPr/>
      <dgm:t>
        <a:bodyPr/>
        <a:lstStyle/>
        <a:p>
          <a:r>
            <a:rPr lang="en-US" sz="1800" dirty="0">
              <a:solidFill>
                <a:schemeClr val="bg1"/>
              </a:solidFill>
            </a:rPr>
            <a:t>Mastering concise, persuasive speech while remaining flexible and adaptable to the other party's communication style is essential for reaching mutually beneficial agreements.</a:t>
          </a:r>
        </a:p>
      </dgm:t>
    </dgm:pt>
    <dgm:pt modelId="{DADE103D-61C7-451F-A499-0BDF153F34A6}" type="parTrans" cxnId="{DFF719C3-583C-4C96-BA5E-8FB6B198AA0D}">
      <dgm:prSet/>
      <dgm:spPr/>
      <dgm:t>
        <a:bodyPr/>
        <a:lstStyle/>
        <a:p>
          <a:endParaRPr lang="en-US"/>
        </a:p>
      </dgm:t>
    </dgm:pt>
    <dgm:pt modelId="{1C22DFC1-0232-49DB-9DBE-56A0C8F388F9}" type="sibTrans" cxnId="{DFF719C3-583C-4C96-BA5E-8FB6B198AA0D}">
      <dgm:prSet/>
      <dgm:spPr/>
      <dgm:t>
        <a:bodyPr/>
        <a:lstStyle/>
        <a:p>
          <a:endParaRPr lang="en-US"/>
        </a:p>
      </dgm:t>
    </dgm:pt>
    <dgm:pt modelId="{579F234D-DFC8-47CE-81BC-0E3F4E2A4FAD}" type="pres">
      <dgm:prSet presAssocID="{2B34E975-0F0F-42AE-9D85-76C6A25E57CD}" presName="vert0" presStyleCnt="0">
        <dgm:presLayoutVars>
          <dgm:dir/>
          <dgm:animOne val="branch"/>
          <dgm:animLvl val="lvl"/>
        </dgm:presLayoutVars>
      </dgm:prSet>
      <dgm:spPr/>
    </dgm:pt>
    <dgm:pt modelId="{9F1D8CB5-AE05-4961-BE93-AAF2F94057F7}" type="pres">
      <dgm:prSet presAssocID="{D95C9DC0-2754-48F8-8565-A02952AA1E74}" presName="thickLine" presStyleLbl="alignNode1" presStyleIdx="0" presStyleCnt="4"/>
      <dgm:spPr/>
    </dgm:pt>
    <dgm:pt modelId="{00B3D290-221C-439B-B694-AC4016D5F9A5}" type="pres">
      <dgm:prSet presAssocID="{D95C9DC0-2754-48F8-8565-A02952AA1E74}" presName="horz1" presStyleCnt="0"/>
      <dgm:spPr/>
    </dgm:pt>
    <dgm:pt modelId="{4C1D4322-C70A-4007-B920-3AF75670E4F8}" type="pres">
      <dgm:prSet presAssocID="{D95C9DC0-2754-48F8-8565-A02952AA1E74}" presName="tx1" presStyleLbl="revTx" presStyleIdx="0" presStyleCnt="4"/>
      <dgm:spPr/>
    </dgm:pt>
    <dgm:pt modelId="{62A0D00B-CC5B-42B3-B30A-8AAB8E980305}" type="pres">
      <dgm:prSet presAssocID="{D95C9DC0-2754-48F8-8565-A02952AA1E74}" presName="vert1" presStyleCnt="0"/>
      <dgm:spPr/>
    </dgm:pt>
    <dgm:pt modelId="{8598BE12-4D34-4F9B-A826-EDA7F4A2E1C3}" type="pres">
      <dgm:prSet presAssocID="{4834A205-05A0-47CA-9E63-522A16E33AFC}" presName="thickLine" presStyleLbl="alignNode1" presStyleIdx="1" presStyleCnt="4"/>
      <dgm:spPr/>
    </dgm:pt>
    <dgm:pt modelId="{037D16E1-B05C-4109-AE85-D6AE1F2C2CA3}" type="pres">
      <dgm:prSet presAssocID="{4834A205-05A0-47CA-9E63-522A16E33AFC}" presName="horz1" presStyleCnt="0"/>
      <dgm:spPr/>
    </dgm:pt>
    <dgm:pt modelId="{01917966-7F6F-46BD-91A7-2C3245882C03}" type="pres">
      <dgm:prSet presAssocID="{4834A205-05A0-47CA-9E63-522A16E33AFC}" presName="tx1" presStyleLbl="revTx" presStyleIdx="1" presStyleCnt="4"/>
      <dgm:spPr/>
    </dgm:pt>
    <dgm:pt modelId="{BB2D723F-4496-4AE9-9B88-B16203E1BE09}" type="pres">
      <dgm:prSet presAssocID="{4834A205-05A0-47CA-9E63-522A16E33AFC}" presName="vert1" presStyleCnt="0"/>
      <dgm:spPr/>
    </dgm:pt>
    <dgm:pt modelId="{3CB836B2-ED88-48B9-82A9-EC1A901C1E51}" type="pres">
      <dgm:prSet presAssocID="{D8C01A9A-5F2D-4DE9-A1AB-958784C807FF}" presName="thickLine" presStyleLbl="alignNode1" presStyleIdx="2" presStyleCnt="4"/>
      <dgm:spPr/>
    </dgm:pt>
    <dgm:pt modelId="{24502D11-9D1F-4E37-AC63-9F76554D0BB3}" type="pres">
      <dgm:prSet presAssocID="{D8C01A9A-5F2D-4DE9-A1AB-958784C807FF}" presName="horz1" presStyleCnt="0"/>
      <dgm:spPr/>
    </dgm:pt>
    <dgm:pt modelId="{58C1CB75-9580-49E7-9897-AE54F87D8515}" type="pres">
      <dgm:prSet presAssocID="{D8C01A9A-5F2D-4DE9-A1AB-958784C807FF}" presName="tx1" presStyleLbl="revTx" presStyleIdx="2" presStyleCnt="4"/>
      <dgm:spPr/>
    </dgm:pt>
    <dgm:pt modelId="{25F56CA6-E3B6-45C3-949A-A73B2C0D0D8A}" type="pres">
      <dgm:prSet presAssocID="{D8C01A9A-5F2D-4DE9-A1AB-958784C807FF}" presName="vert1" presStyleCnt="0"/>
      <dgm:spPr/>
    </dgm:pt>
    <dgm:pt modelId="{D21BA644-D10E-4BE7-BFEF-7790A0E58614}" type="pres">
      <dgm:prSet presAssocID="{8199F2ED-075D-4E7C-A90E-A98F0069DE95}" presName="thickLine" presStyleLbl="alignNode1" presStyleIdx="3" presStyleCnt="4"/>
      <dgm:spPr/>
    </dgm:pt>
    <dgm:pt modelId="{23DD8A80-C497-4DF7-BFEF-33FB6F92CE13}" type="pres">
      <dgm:prSet presAssocID="{8199F2ED-075D-4E7C-A90E-A98F0069DE95}" presName="horz1" presStyleCnt="0"/>
      <dgm:spPr/>
    </dgm:pt>
    <dgm:pt modelId="{27B2D807-5BA7-4615-9BCE-353D5CCDA15B}" type="pres">
      <dgm:prSet presAssocID="{8199F2ED-075D-4E7C-A90E-A98F0069DE95}" presName="tx1" presStyleLbl="revTx" presStyleIdx="3" presStyleCnt="4"/>
      <dgm:spPr/>
    </dgm:pt>
    <dgm:pt modelId="{1B35A4F7-A77C-4BD0-BA7E-B37D433FBDB0}" type="pres">
      <dgm:prSet presAssocID="{8199F2ED-075D-4E7C-A90E-A98F0069DE95}" presName="vert1" presStyleCnt="0"/>
      <dgm:spPr/>
    </dgm:pt>
  </dgm:ptLst>
  <dgm:cxnLst>
    <dgm:cxn modelId="{EE4FC226-47BB-4039-8DF9-AAAB50A68457}" type="presOf" srcId="{8199F2ED-075D-4E7C-A90E-A98F0069DE95}" destId="{27B2D807-5BA7-4615-9BCE-353D5CCDA15B}" srcOrd="0" destOrd="0" presId="urn:microsoft.com/office/officeart/2008/layout/LinedList"/>
    <dgm:cxn modelId="{5167F679-2314-4C7C-896C-3A5539AB1804}" type="presOf" srcId="{D95C9DC0-2754-48F8-8565-A02952AA1E74}" destId="{4C1D4322-C70A-4007-B920-3AF75670E4F8}" srcOrd="0" destOrd="0" presId="urn:microsoft.com/office/officeart/2008/layout/LinedList"/>
    <dgm:cxn modelId="{6E310B7F-B733-4D5C-B7F5-4DA5D2CA60CB}" srcId="{2B34E975-0F0F-42AE-9D85-76C6A25E57CD}" destId="{D95C9DC0-2754-48F8-8565-A02952AA1E74}" srcOrd="0" destOrd="0" parTransId="{B70909B9-4ED5-473E-BF1D-455C4DEB02CD}" sibTransId="{48565E87-79ED-4375-9D57-1E302839EB34}"/>
    <dgm:cxn modelId="{1BBF2086-D5F0-4B36-90FF-D403BADF68B6}" type="presOf" srcId="{2B34E975-0F0F-42AE-9D85-76C6A25E57CD}" destId="{579F234D-DFC8-47CE-81BC-0E3F4E2A4FAD}" srcOrd="0" destOrd="0" presId="urn:microsoft.com/office/officeart/2008/layout/LinedList"/>
    <dgm:cxn modelId="{DFF719C3-583C-4C96-BA5E-8FB6B198AA0D}" srcId="{2B34E975-0F0F-42AE-9D85-76C6A25E57CD}" destId="{8199F2ED-075D-4E7C-A90E-A98F0069DE95}" srcOrd="3" destOrd="0" parTransId="{DADE103D-61C7-451F-A499-0BDF153F34A6}" sibTransId="{1C22DFC1-0232-49DB-9DBE-56A0C8F388F9}"/>
    <dgm:cxn modelId="{087ED6DD-6D53-4629-9EF9-EEB1CEFC1CEB}" srcId="{2B34E975-0F0F-42AE-9D85-76C6A25E57CD}" destId="{4834A205-05A0-47CA-9E63-522A16E33AFC}" srcOrd="1" destOrd="0" parTransId="{41311C13-B0DC-40F2-900C-6032FFF8B406}" sibTransId="{CE328801-786F-48A3-9937-DF9C5E0538B7}"/>
    <dgm:cxn modelId="{CDBDFCDF-2BF2-4E84-89EC-E2A0D73595E8}" type="presOf" srcId="{D8C01A9A-5F2D-4DE9-A1AB-958784C807FF}" destId="{58C1CB75-9580-49E7-9897-AE54F87D8515}" srcOrd="0" destOrd="0" presId="urn:microsoft.com/office/officeart/2008/layout/LinedList"/>
    <dgm:cxn modelId="{30DC19E6-C420-4B81-98C7-A42889A93D34}" srcId="{2B34E975-0F0F-42AE-9D85-76C6A25E57CD}" destId="{D8C01A9A-5F2D-4DE9-A1AB-958784C807FF}" srcOrd="2" destOrd="0" parTransId="{9A9B343E-FCA0-4E3C-A53E-6A45A3AD1C08}" sibTransId="{150B1085-D34B-4729-9768-9B10AEC00B28}"/>
    <dgm:cxn modelId="{99F3AFF7-99BD-442B-BB37-C39BA20859F3}" type="presOf" srcId="{4834A205-05A0-47CA-9E63-522A16E33AFC}" destId="{01917966-7F6F-46BD-91A7-2C3245882C03}" srcOrd="0" destOrd="0" presId="urn:microsoft.com/office/officeart/2008/layout/LinedList"/>
    <dgm:cxn modelId="{5F6607A5-01C9-43F0-9077-90200BD587CA}" type="presParOf" srcId="{579F234D-DFC8-47CE-81BC-0E3F4E2A4FAD}" destId="{9F1D8CB5-AE05-4961-BE93-AAF2F94057F7}" srcOrd="0" destOrd="0" presId="urn:microsoft.com/office/officeart/2008/layout/LinedList"/>
    <dgm:cxn modelId="{8C4BB9A8-041F-465C-81B7-F1C5E4DD37DE}" type="presParOf" srcId="{579F234D-DFC8-47CE-81BC-0E3F4E2A4FAD}" destId="{00B3D290-221C-439B-B694-AC4016D5F9A5}" srcOrd="1" destOrd="0" presId="urn:microsoft.com/office/officeart/2008/layout/LinedList"/>
    <dgm:cxn modelId="{DA8A5184-EF40-4F88-90A8-825B11FEE533}" type="presParOf" srcId="{00B3D290-221C-439B-B694-AC4016D5F9A5}" destId="{4C1D4322-C70A-4007-B920-3AF75670E4F8}" srcOrd="0" destOrd="0" presId="urn:microsoft.com/office/officeart/2008/layout/LinedList"/>
    <dgm:cxn modelId="{301E6560-5664-48C7-9346-588386D1627B}" type="presParOf" srcId="{00B3D290-221C-439B-B694-AC4016D5F9A5}" destId="{62A0D00B-CC5B-42B3-B30A-8AAB8E980305}" srcOrd="1" destOrd="0" presId="urn:microsoft.com/office/officeart/2008/layout/LinedList"/>
    <dgm:cxn modelId="{05B871B5-D255-4AC4-B145-CD051A960A55}" type="presParOf" srcId="{579F234D-DFC8-47CE-81BC-0E3F4E2A4FAD}" destId="{8598BE12-4D34-4F9B-A826-EDA7F4A2E1C3}" srcOrd="2" destOrd="0" presId="urn:microsoft.com/office/officeart/2008/layout/LinedList"/>
    <dgm:cxn modelId="{1544842E-6076-424A-B955-54D73147DF81}" type="presParOf" srcId="{579F234D-DFC8-47CE-81BC-0E3F4E2A4FAD}" destId="{037D16E1-B05C-4109-AE85-D6AE1F2C2CA3}" srcOrd="3" destOrd="0" presId="urn:microsoft.com/office/officeart/2008/layout/LinedList"/>
    <dgm:cxn modelId="{54F245BB-EBF0-41CE-86A3-B804BA006D22}" type="presParOf" srcId="{037D16E1-B05C-4109-AE85-D6AE1F2C2CA3}" destId="{01917966-7F6F-46BD-91A7-2C3245882C03}" srcOrd="0" destOrd="0" presId="urn:microsoft.com/office/officeart/2008/layout/LinedList"/>
    <dgm:cxn modelId="{E0A3E07C-A47B-4CDA-BEA7-5D62B8B5894E}" type="presParOf" srcId="{037D16E1-B05C-4109-AE85-D6AE1F2C2CA3}" destId="{BB2D723F-4496-4AE9-9B88-B16203E1BE09}" srcOrd="1" destOrd="0" presId="urn:microsoft.com/office/officeart/2008/layout/LinedList"/>
    <dgm:cxn modelId="{412B7344-DEE6-4928-9042-4A9F808C82CF}" type="presParOf" srcId="{579F234D-DFC8-47CE-81BC-0E3F4E2A4FAD}" destId="{3CB836B2-ED88-48B9-82A9-EC1A901C1E51}" srcOrd="4" destOrd="0" presId="urn:microsoft.com/office/officeart/2008/layout/LinedList"/>
    <dgm:cxn modelId="{733D9EF5-B38B-4F91-8B3F-656F0FC1FCF7}" type="presParOf" srcId="{579F234D-DFC8-47CE-81BC-0E3F4E2A4FAD}" destId="{24502D11-9D1F-4E37-AC63-9F76554D0BB3}" srcOrd="5" destOrd="0" presId="urn:microsoft.com/office/officeart/2008/layout/LinedList"/>
    <dgm:cxn modelId="{CAE933B5-31D5-4E65-AE9A-CC624624DE24}" type="presParOf" srcId="{24502D11-9D1F-4E37-AC63-9F76554D0BB3}" destId="{58C1CB75-9580-49E7-9897-AE54F87D8515}" srcOrd="0" destOrd="0" presId="urn:microsoft.com/office/officeart/2008/layout/LinedList"/>
    <dgm:cxn modelId="{A01B7C31-1C33-4747-A024-CF4C02C10AAD}" type="presParOf" srcId="{24502D11-9D1F-4E37-AC63-9F76554D0BB3}" destId="{25F56CA6-E3B6-45C3-949A-A73B2C0D0D8A}" srcOrd="1" destOrd="0" presId="urn:microsoft.com/office/officeart/2008/layout/LinedList"/>
    <dgm:cxn modelId="{8451149B-1169-4A40-9BCA-2DD63459330D}" type="presParOf" srcId="{579F234D-DFC8-47CE-81BC-0E3F4E2A4FAD}" destId="{D21BA644-D10E-4BE7-BFEF-7790A0E58614}" srcOrd="6" destOrd="0" presId="urn:microsoft.com/office/officeart/2008/layout/LinedList"/>
    <dgm:cxn modelId="{06680609-0F9C-4469-B755-F993330AE2D5}" type="presParOf" srcId="{579F234D-DFC8-47CE-81BC-0E3F4E2A4FAD}" destId="{23DD8A80-C497-4DF7-BFEF-33FB6F92CE13}" srcOrd="7" destOrd="0" presId="urn:microsoft.com/office/officeart/2008/layout/LinedList"/>
    <dgm:cxn modelId="{6DDF28B3-587A-4A16-9D4F-34ED12CE0624}" type="presParOf" srcId="{23DD8A80-C497-4DF7-BFEF-33FB6F92CE13}" destId="{27B2D807-5BA7-4615-9BCE-353D5CCDA15B}" srcOrd="0" destOrd="0" presId="urn:microsoft.com/office/officeart/2008/layout/LinedList"/>
    <dgm:cxn modelId="{527D4778-7C32-406D-947D-ABEE97F4AE05}" type="presParOf" srcId="{23DD8A80-C497-4DF7-BFEF-33FB6F92CE13}" destId="{1B35A4F7-A77C-4BD0-BA7E-B37D433FBDB0}"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96C20E-AC0D-4B17-8B46-3ADFE5BB51C6}" type="doc">
      <dgm:prSet loTypeId="urn:microsoft.com/office/officeart/2005/8/layout/vList2" loCatId="list" qsTypeId="urn:microsoft.com/office/officeart/2005/8/quickstyle/simple1" qsCatId="simple" csTypeId="urn:microsoft.com/office/officeart/2005/8/colors/accent3_5" csCatId="accent3" phldr="1"/>
      <dgm:spPr/>
      <dgm:t>
        <a:bodyPr/>
        <a:lstStyle/>
        <a:p>
          <a:endParaRPr lang="en-US"/>
        </a:p>
      </dgm:t>
    </dgm:pt>
    <dgm:pt modelId="{EAF0AEDF-1536-4912-9EC7-B37274B931EE}">
      <dgm:prSet custT="1"/>
      <dgm:spPr/>
      <dgm:t>
        <a:bodyPr/>
        <a:lstStyle/>
        <a:p>
          <a:r>
            <a:rPr lang="en-US" sz="3200" dirty="0">
              <a:solidFill>
                <a:srgbClr val="FFD9BE"/>
              </a:solidFill>
              <a:latin typeface="Quattrocento" pitchFamily="34" charset="0"/>
              <a:ea typeface="Quattrocento" pitchFamily="34" charset="-122"/>
              <a:cs typeface="Quattrocento" pitchFamily="34" charset="-120"/>
            </a:rPr>
            <a:t>Shared Goals</a:t>
          </a:r>
          <a:endParaRPr lang="en-US" sz="3200" dirty="0"/>
        </a:p>
      </dgm:t>
    </dgm:pt>
    <dgm:pt modelId="{281FAE72-6B71-42F7-9C0B-916BA7F0170B}" type="parTrans" cxnId="{EAB38536-B5BE-4D00-A166-FDE540BE381C}">
      <dgm:prSet/>
      <dgm:spPr/>
      <dgm:t>
        <a:bodyPr/>
        <a:lstStyle/>
        <a:p>
          <a:endParaRPr lang="en-US"/>
        </a:p>
      </dgm:t>
    </dgm:pt>
    <dgm:pt modelId="{BC066201-29F6-44DE-ABFC-BDAEB96E1617}" type="sibTrans" cxnId="{EAB38536-B5BE-4D00-A166-FDE540BE381C}">
      <dgm:prSet/>
      <dgm:spPr/>
      <dgm:t>
        <a:bodyPr/>
        <a:lstStyle/>
        <a:p>
          <a:endParaRPr lang="en-US"/>
        </a:p>
      </dgm:t>
    </dgm:pt>
    <dgm:pt modelId="{652079B9-B59C-40DB-ABD0-6F9BC85716C6}">
      <dgm:prSet custT="1"/>
      <dgm:spPr/>
      <dgm:t>
        <a:bodyPr/>
        <a:lstStyle/>
        <a:p>
          <a:r>
            <a:rPr lang="en-US" sz="2400" dirty="0">
              <a:solidFill>
                <a:srgbClr val="F9EEE7"/>
              </a:solidFill>
              <a:latin typeface="Quattrocento" pitchFamily="34" charset="0"/>
              <a:ea typeface="Quattrocento" pitchFamily="34" charset="-122"/>
              <a:cs typeface="Quattrocento" pitchFamily="34" charset="-120"/>
            </a:rPr>
            <a:t>Identify common interests and focus on mutually beneficial outcomes. Aligning goals fosters a collaborative spirit and makes it easier to reach an agreement.</a:t>
          </a:r>
          <a:endParaRPr lang="en-US" sz="2400" dirty="0"/>
        </a:p>
      </dgm:t>
    </dgm:pt>
    <dgm:pt modelId="{1954EC11-2CCB-449A-970E-97CA91BA2544}" type="parTrans" cxnId="{B0515220-4F68-410B-B5BE-A56275C72D2C}">
      <dgm:prSet/>
      <dgm:spPr/>
      <dgm:t>
        <a:bodyPr/>
        <a:lstStyle/>
        <a:p>
          <a:endParaRPr lang="en-US"/>
        </a:p>
      </dgm:t>
    </dgm:pt>
    <dgm:pt modelId="{1F388D57-F7A0-4E0A-9314-C047756B859F}" type="sibTrans" cxnId="{B0515220-4F68-410B-B5BE-A56275C72D2C}">
      <dgm:prSet/>
      <dgm:spPr/>
      <dgm:t>
        <a:bodyPr/>
        <a:lstStyle/>
        <a:p>
          <a:endParaRPr lang="en-US"/>
        </a:p>
      </dgm:t>
    </dgm:pt>
    <dgm:pt modelId="{33E12CB5-5F97-4AAA-8009-ADD3B1561561}" type="pres">
      <dgm:prSet presAssocID="{5596C20E-AC0D-4B17-8B46-3ADFE5BB51C6}" presName="linear" presStyleCnt="0">
        <dgm:presLayoutVars>
          <dgm:animLvl val="lvl"/>
          <dgm:resizeHandles val="exact"/>
        </dgm:presLayoutVars>
      </dgm:prSet>
      <dgm:spPr/>
    </dgm:pt>
    <dgm:pt modelId="{9685D92A-5AAB-41BE-B1DE-64CB3657757C}" type="pres">
      <dgm:prSet presAssocID="{EAF0AEDF-1536-4912-9EC7-B37274B931EE}" presName="parentText" presStyleLbl="node1" presStyleIdx="0" presStyleCnt="2">
        <dgm:presLayoutVars>
          <dgm:chMax val="0"/>
          <dgm:bulletEnabled val="1"/>
        </dgm:presLayoutVars>
      </dgm:prSet>
      <dgm:spPr/>
    </dgm:pt>
    <dgm:pt modelId="{C62B4516-6877-4F05-B907-A63A1AE87654}" type="pres">
      <dgm:prSet presAssocID="{BC066201-29F6-44DE-ABFC-BDAEB96E1617}" presName="spacer" presStyleCnt="0"/>
      <dgm:spPr/>
    </dgm:pt>
    <dgm:pt modelId="{9845DEF9-C8AD-440A-80E9-D88D14246206}" type="pres">
      <dgm:prSet presAssocID="{652079B9-B59C-40DB-ABD0-6F9BC85716C6}" presName="parentText" presStyleLbl="node1" presStyleIdx="1" presStyleCnt="2">
        <dgm:presLayoutVars>
          <dgm:chMax val="0"/>
          <dgm:bulletEnabled val="1"/>
        </dgm:presLayoutVars>
      </dgm:prSet>
      <dgm:spPr/>
    </dgm:pt>
  </dgm:ptLst>
  <dgm:cxnLst>
    <dgm:cxn modelId="{80478216-A977-45C3-BE0F-3CC170DAB210}" type="presOf" srcId="{652079B9-B59C-40DB-ABD0-6F9BC85716C6}" destId="{9845DEF9-C8AD-440A-80E9-D88D14246206}" srcOrd="0" destOrd="0" presId="urn:microsoft.com/office/officeart/2005/8/layout/vList2"/>
    <dgm:cxn modelId="{B0515220-4F68-410B-B5BE-A56275C72D2C}" srcId="{5596C20E-AC0D-4B17-8B46-3ADFE5BB51C6}" destId="{652079B9-B59C-40DB-ABD0-6F9BC85716C6}" srcOrd="1" destOrd="0" parTransId="{1954EC11-2CCB-449A-970E-97CA91BA2544}" sibTransId="{1F388D57-F7A0-4E0A-9314-C047756B859F}"/>
    <dgm:cxn modelId="{EAB38536-B5BE-4D00-A166-FDE540BE381C}" srcId="{5596C20E-AC0D-4B17-8B46-3ADFE5BB51C6}" destId="{EAF0AEDF-1536-4912-9EC7-B37274B931EE}" srcOrd="0" destOrd="0" parTransId="{281FAE72-6B71-42F7-9C0B-916BA7F0170B}" sibTransId="{BC066201-29F6-44DE-ABFC-BDAEB96E1617}"/>
    <dgm:cxn modelId="{C575387B-7278-47C9-9E71-3FC37D8020DE}" type="presOf" srcId="{EAF0AEDF-1536-4912-9EC7-B37274B931EE}" destId="{9685D92A-5AAB-41BE-B1DE-64CB3657757C}" srcOrd="0" destOrd="0" presId="urn:microsoft.com/office/officeart/2005/8/layout/vList2"/>
    <dgm:cxn modelId="{24E834F3-0298-4BD0-809D-62B578DA0612}" type="presOf" srcId="{5596C20E-AC0D-4B17-8B46-3ADFE5BB51C6}" destId="{33E12CB5-5F97-4AAA-8009-ADD3B1561561}" srcOrd="0" destOrd="0" presId="urn:microsoft.com/office/officeart/2005/8/layout/vList2"/>
    <dgm:cxn modelId="{4AA9FBD2-FD66-4A4B-937D-AC5D1C581F97}" type="presParOf" srcId="{33E12CB5-5F97-4AAA-8009-ADD3B1561561}" destId="{9685D92A-5AAB-41BE-B1DE-64CB3657757C}" srcOrd="0" destOrd="0" presId="urn:microsoft.com/office/officeart/2005/8/layout/vList2"/>
    <dgm:cxn modelId="{9A4E636B-A484-4C9F-A331-CAA0354B22E6}" type="presParOf" srcId="{33E12CB5-5F97-4AAA-8009-ADD3B1561561}" destId="{C62B4516-6877-4F05-B907-A63A1AE87654}" srcOrd="1" destOrd="0" presId="urn:microsoft.com/office/officeart/2005/8/layout/vList2"/>
    <dgm:cxn modelId="{EDE972E7-7BFE-4ED2-81E6-9C0D31F348E5}" type="presParOf" srcId="{33E12CB5-5F97-4AAA-8009-ADD3B1561561}" destId="{9845DEF9-C8AD-440A-80E9-D88D1424620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D0B5C0-DEC7-4E6D-A0B9-60C96284931F}" type="doc">
      <dgm:prSet loTypeId="urn:microsoft.com/office/officeart/2005/8/layout/vList2" loCatId="list" qsTypeId="urn:microsoft.com/office/officeart/2005/8/quickstyle/simple1" qsCatId="simple" csTypeId="urn:microsoft.com/office/officeart/2005/8/colors/accent3_5" csCatId="accent3" phldr="1"/>
      <dgm:spPr/>
      <dgm:t>
        <a:bodyPr/>
        <a:lstStyle/>
        <a:p>
          <a:endParaRPr lang="en-US"/>
        </a:p>
      </dgm:t>
    </dgm:pt>
    <dgm:pt modelId="{CC6D5603-E2E2-4477-8FD4-033CD0DCFBB7}">
      <dgm:prSet custT="1"/>
      <dgm:spPr/>
      <dgm:t>
        <a:bodyPr/>
        <a:lstStyle/>
        <a:p>
          <a:r>
            <a:rPr lang="en-US" sz="3200" dirty="0">
              <a:solidFill>
                <a:srgbClr val="FFD9BE"/>
              </a:solidFill>
              <a:latin typeface="Quattrocento" pitchFamily="34" charset="0"/>
              <a:ea typeface="Quattrocento" pitchFamily="34" charset="-122"/>
              <a:cs typeface="Quattrocento" pitchFamily="34" charset="-120"/>
            </a:rPr>
            <a:t>Active Listening</a:t>
          </a:r>
          <a:endParaRPr lang="en-US" sz="3200" dirty="0"/>
        </a:p>
      </dgm:t>
    </dgm:pt>
    <dgm:pt modelId="{0E0F2329-04B8-43E5-ADE9-961EAF633352}" type="parTrans" cxnId="{E6BD584B-D028-46B5-9E5B-3E268953F976}">
      <dgm:prSet/>
      <dgm:spPr/>
      <dgm:t>
        <a:bodyPr/>
        <a:lstStyle/>
        <a:p>
          <a:endParaRPr lang="en-US"/>
        </a:p>
      </dgm:t>
    </dgm:pt>
    <dgm:pt modelId="{541FE0B3-5B94-4080-A89B-6A550530CACF}" type="sibTrans" cxnId="{E6BD584B-D028-46B5-9E5B-3E268953F976}">
      <dgm:prSet/>
      <dgm:spPr/>
      <dgm:t>
        <a:bodyPr/>
        <a:lstStyle/>
        <a:p>
          <a:endParaRPr lang="en-US"/>
        </a:p>
      </dgm:t>
    </dgm:pt>
    <dgm:pt modelId="{9142B5B4-03FA-4D7C-B0C6-25FD6A0F7D8C}">
      <dgm:prSet custT="1"/>
      <dgm:spPr/>
      <dgm:t>
        <a:bodyPr/>
        <a:lstStyle/>
        <a:p>
          <a:r>
            <a:rPr lang="en-US" sz="2400" dirty="0">
              <a:solidFill>
                <a:srgbClr val="F9EEE7"/>
              </a:solidFill>
              <a:latin typeface="Quattrocento" pitchFamily="34" charset="0"/>
              <a:ea typeface="Quattrocento" pitchFamily="34" charset="-122"/>
              <a:cs typeface="Quattrocento" pitchFamily="34" charset="-120"/>
            </a:rPr>
            <a:t>Demonstrate genuine interest in the other party's perspective. Paraphrase their concerns to show you've understood them, building trust and empathy</a:t>
          </a:r>
          <a:endParaRPr lang="en-US" sz="2400" dirty="0"/>
        </a:p>
      </dgm:t>
    </dgm:pt>
    <dgm:pt modelId="{B820B1B8-AEF5-42F2-BFF7-DC01357D86B3}" type="parTrans" cxnId="{A9F1805B-C025-4158-944C-113AA1A4F097}">
      <dgm:prSet/>
      <dgm:spPr/>
      <dgm:t>
        <a:bodyPr/>
        <a:lstStyle/>
        <a:p>
          <a:endParaRPr lang="en-US"/>
        </a:p>
      </dgm:t>
    </dgm:pt>
    <dgm:pt modelId="{7BEB91E3-3302-427A-92BC-FC8DB10E176B}" type="sibTrans" cxnId="{A9F1805B-C025-4158-944C-113AA1A4F097}">
      <dgm:prSet/>
      <dgm:spPr/>
      <dgm:t>
        <a:bodyPr/>
        <a:lstStyle/>
        <a:p>
          <a:endParaRPr lang="en-US"/>
        </a:p>
      </dgm:t>
    </dgm:pt>
    <dgm:pt modelId="{0AEDD5C5-561D-4375-BFBD-2B5F631AA122}" type="pres">
      <dgm:prSet presAssocID="{66D0B5C0-DEC7-4E6D-A0B9-60C96284931F}" presName="linear" presStyleCnt="0">
        <dgm:presLayoutVars>
          <dgm:animLvl val="lvl"/>
          <dgm:resizeHandles val="exact"/>
        </dgm:presLayoutVars>
      </dgm:prSet>
      <dgm:spPr/>
    </dgm:pt>
    <dgm:pt modelId="{897BB969-C0C2-45AB-9F0F-8F0770ACE29B}" type="pres">
      <dgm:prSet presAssocID="{CC6D5603-E2E2-4477-8FD4-033CD0DCFBB7}" presName="parentText" presStyleLbl="node1" presStyleIdx="0" presStyleCnt="2">
        <dgm:presLayoutVars>
          <dgm:chMax val="0"/>
          <dgm:bulletEnabled val="1"/>
        </dgm:presLayoutVars>
      </dgm:prSet>
      <dgm:spPr/>
    </dgm:pt>
    <dgm:pt modelId="{DB6C43DD-EB02-4B69-B7E5-0245338A3507}" type="pres">
      <dgm:prSet presAssocID="{541FE0B3-5B94-4080-A89B-6A550530CACF}" presName="spacer" presStyleCnt="0"/>
      <dgm:spPr/>
    </dgm:pt>
    <dgm:pt modelId="{D64848B5-3C6A-44FF-BAFB-F454CB34E140}" type="pres">
      <dgm:prSet presAssocID="{9142B5B4-03FA-4D7C-B0C6-25FD6A0F7D8C}" presName="parentText" presStyleLbl="node1" presStyleIdx="1" presStyleCnt="2">
        <dgm:presLayoutVars>
          <dgm:chMax val="0"/>
          <dgm:bulletEnabled val="1"/>
        </dgm:presLayoutVars>
      </dgm:prSet>
      <dgm:spPr/>
    </dgm:pt>
  </dgm:ptLst>
  <dgm:cxnLst>
    <dgm:cxn modelId="{A9F1805B-C025-4158-944C-113AA1A4F097}" srcId="{66D0B5C0-DEC7-4E6D-A0B9-60C96284931F}" destId="{9142B5B4-03FA-4D7C-B0C6-25FD6A0F7D8C}" srcOrd="1" destOrd="0" parTransId="{B820B1B8-AEF5-42F2-BFF7-DC01357D86B3}" sibTransId="{7BEB91E3-3302-427A-92BC-FC8DB10E176B}"/>
    <dgm:cxn modelId="{E6BD584B-D028-46B5-9E5B-3E268953F976}" srcId="{66D0B5C0-DEC7-4E6D-A0B9-60C96284931F}" destId="{CC6D5603-E2E2-4477-8FD4-033CD0DCFBB7}" srcOrd="0" destOrd="0" parTransId="{0E0F2329-04B8-43E5-ADE9-961EAF633352}" sibTransId="{541FE0B3-5B94-4080-A89B-6A550530CACF}"/>
    <dgm:cxn modelId="{355D53CE-2C82-4158-A5EC-29FF5BE6F1D2}" type="presOf" srcId="{9142B5B4-03FA-4D7C-B0C6-25FD6A0F7D8C}" destId="{D64848B5-3C6A-44FF-BAFB-F454CB34E140}" srcOrd="0" destOrd="0" presId="urn:microsoft.com/office/officeart/2005/8/layout/vList2"/>
    <dgm:cxn modelId="{6C111AD8-73E1-4CD3-974D-DFB581C38135}" type="presOf" srcId="{CC6D5603-E2E2-4477-8FD4-033CD0DCFBB7}" destId="{897BB969-C0C2-45AB-9F0F-8F0770ACE29B}" srcOrd="0" destOrd="0" presId="urn:microsoft.com/office/officeart/2005/8/layout/vList2"/>
    <dgm:cxn modelId="{DEBC04DD-165F-41BB-B0B7-1B4CD3E0359E}" type="presOf" srcId="{66D0B5C0-DEC7-4E6D-A0B9-60C96284931F}" destId="{0AEDD5C5-561D-4375-BFBD-2B5F631AA122}" srcOrd="0" destOrd="0" presId="urn:microsoft.com/office/officeart/2005/8/layout/vList2"/>
    <dgm:cxn modelId="{C92E9389-9331-42FF-A9B4-116AAB7C7540}" type="presParOf" srcId="{0AEDD5C5-561D-4375-BFBD-2B5F631AA122}" destId="{897BB969-C0C2-45AB-9F0F-8F0770ACE29B}" srcOrd="0" destOrd="0" presId="urn:microsoft.com/office/officeart/2005/8/layout/vList2"/>
    <dgm:cxn modelId="{F738F010-A591-47F1-805F-67175A9CD853}" type="presParOf" srcId="{0AEDD5C5-561D-4375-BFBD-2B5F631AA122}" destId="{DB6C43DD-EB02-4B69-B7E5-0245338A3507}" srcOrd="1" destOrd="0" presId="urn:microsoft.com/office/officeart/2005/8/layout/vList2"/>
    <dgm:cxn modelId="{5E2C3D0B-E405-463D-B787-932A47F55C16}" type="presParOf" srcId="{0AEDD5C5-561D-4375-BFBD-2B5F631AA122}" destId="{D64848B5-3C6A-44FF-BAFB-F454CB34E140}" srcOrd="2"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96C20E-AC0D-4B17-8B46-3ADFE5BB51C6}" type="doc">
      <dgm:prSet loTypeId="urn:microsoft.com/office/officeart/2005/8/layout/vList2" loCatId="list" qsTypeId="urn:microsoft.com/office/officeart/2005/8/quickstyle/simple1" qsCatId="simple" csTypeId="urn:microsoft.com/office/officeart/2005/8/colors/accent3_5" csCatId="accent3"/>
      <dgm:spPr/>
      <dgm:t>
        <a:bodyPr/>
        <a:lstStyle/>
        <a:p>
          <a:endParaRPr lang="en-US"/>
        </a:p>
      </dgm:t>
    </dgm:pt>
    <dgm:pt modelId="{EAF0AEDF-1536-4912-9EC7-B37274B931EE}">
      <dgm:prSet/>
      <dgm:spPr/>
      <dgm:t>
        <a:bodyPr/>
        <a:lstStyle/>
        <a:p>
          <a:r>
            <a:rPr lang="en-US" dirty="0"/>
            <a:t>Creative Solutions</a:t>
          </a:r>
        </a:p>
      </dgm:t>
    </dgm:pt>
    <dgm:pt modelId="{281FAE72-6B71-42F7-9C0B-916BA7F0170B}" type="parTrans" cxnId="{EAB38536-B5BE-4D00-A166-FDE540BE381C}">
      <dgm:prSet/>
      <dgm:spPr/>
      <dgm:t>
        <a:bodyPr/>
        <a:lstStyle/>
        <a:p>
          <a:endParaRPr lang="en-US"/>
        </a:p>
      </dgm:t>
    </dgm:pt>
    <dgm:pt modelId="{BC066201-29F6-44DE-ABFC-BDAEB96E1617}" type="sibTrans" cxnId="{EAB38536-B5BE-4D00-A166-FDE540BE381C}">
      <dgm:prSet/>
      <dgm:spPr/>
      <dgm:t>
        <a:bodyPr/>
        <a:lstStyle/>
        <a:p>
          <a:endParaRPr lang="en-US"/>
        </a:p>
      </dgm:t>
    </dgm:pt>
    <dgm:pt modelId="{652079B9-B59C-40DB-ABD0-6F9BC85716C6}">
      <dgm:prSet/>
      <dgm:spPr/>
      <dgm:t>
        <a:bodyPr/>
        <a:lstStyle/>
        <a:p>
          <a:r>
            <a:rPr lang="en-US" dirty="0"/>
            <a:t>Explore innovative approaches that address each side's needs. Avoid rigid positions and be open to exploring alternative options together.</a:t>
          </a:r>
        </a:p>
      </dgm:t>
    </dgm:pt>
    <dgm:pt modelId="{1954EC11-2CCB-449A-970E-97CA91BA2544}" type="parTrans" cxnId="{B0515220-4F68-410B-B5BE-A56275C72D2C}">
      <dgm:prSet/>
      <dgm:spPr/>
      <dgm:t>
        <a:bodyPr/>
        <a:lstStyle/>
        <a:p>
          <a:endParaRPr lang="en-US"/>
        </a:p>
      </dgm:t>
    </dgm:pt>
    <dgm:pt modelId="{1F388D57-F7A0-4E0A-9314-C047756B859F}" type="sibTrans" cxnId="{B0515220-4F68-410B-B5BE-A56275C72D2C}">
      <dgm:prSet/>
      <dgm:spPr/>
      <dgm:t>
        <a:bodyPr/>
        <a:lstStyle/>
        <a:p>
          <a:endParaRPr lang="en-US"/>
        </a:p>
      </dgm:t>
    </dgm:pt>
    <dgm:pt modelId="{33E12CB5-5F97-4AAA-8009-ADD3B1561561}" type="pres">
      <dgm:prSet presAssocID="{5596C20E-AC0D-4B17-8B46-3ADFE5BB51C6}" presName="linear" presStyleCnt="0">
        <dgm:presLayoutVars>
          <dgm:animLvl val="lvl"/>
          <dgm:resizeHandles val="exact"/>
        </dgm:presLayoutVars>
      </dgm:prSet>
      <dgm:spPr/>
    </dgm:pt>
    <dgm:pt modelId="{9685D92A-5AAB-41BE-B1DE-64CB3657757C}" type="pres">
      <dgm:prSet presAssocID="{EAF0AEDF-1536-4912-9EC7-B37274B931EE}" presName="parentText" presStyleLbl="node1" presStyleIdx="0" presStyleCnt="2">
        <dgm:presLayoutVars>
          <dgm:chMax val="0"/>
          <dgm:bulletEnabled val="1"/>
        </dgm:presLayoutVars>
      </dgm:prSet>
      <dgm:spPr/>
    </dgm:pt>
    <dgm:pt modelId="{C62B4516-6877-4F05-B907-A63A1AE87654}" type="pres">
      <dgm:prSet presAssocID="{BC066201-29F6-44DE-ABFC-BDAEB96E1617}" presName="spacer" presStyleCnt="0"/>
      <dgm:spPr/>
    </dgm:pt>
    <dgm:pt modelId="{9845DEF9-C8AD-440A-80E9-D88D14246206}" type="pres">
      <dgm:prSet presAssocID="{652079B9-B59C-40DB-ABD0-6F9BC85716C6}" presName="parentText" presStyleLbl="node1" presStyleIdx="1" presStyleCnt="2">
        <dgm:presLayoutVars>
          <dgm:chMax val="0"/>
          <dgm:bulletEnabled val="1"/>
        </dgm:presLayoutVars>
      </dgm:prSet>
      <dgm:spPr/>
    </dgm:pt>
  </dgm:ptLst>
  <dgm:cxnLst>
    <dgm:cxn modelId="{80478216-A977-45C3-BE0F-3CC170DAB210}" type="presOf" srcId="{652079B9-B59C-40DB-ABD0-6F9BC85716C6}" destId="{9845DEF9-C8AD-440A-80E9-D88D14246206}" srcOrd="0" destOrd="0" presId="urn:microsoft.com/office/officeart/2005/8/layout/vList2"/>
    <dgm:cxn modelId="{B0515220-4F68-410B-B5BE-A56275C72D2C}" srcId="{5596C20E-AC0D-4B17-8B46-3ADFE5BB51C6}" destId="{652079B9-B59C-40DB-ABD0-6F9BC85716C6}" srcOrd="1" destOrd="0" parTransId="{1954EC11-2CCB-449A-970E-97CA91BA2544}" sibTransId="{1F388D57-F7A0-4E0A-9314-C047756B859F}"/>
    <dgm:cxn modelId="{EAB38536-B5BE-4D00-A166-FDE540BE381C}" srcId="{5596C20E-AC0D-4B17-8B46-3ADFE5BB51C6}" destId="{EAF0AEDF-1536-4912-9EC7-B37274B931EE}" srcOrd="0" destOrd="0" parTransId="{281FAE72-6B71-42F7-9C0B-916BA7F0170B}" sibTransId="{BC066201-29F6-44DE-ABFC-BDAEB96E1617}"/>
    <dgm:cxn modelId="{C575387B-7278-47C9-9E71-3FC37D8020DE}" type="presOf" srcId="{EAF0AEDF-1536-4912-9EC7-B37274B931EE}" destId="{9685D92A-5AAB-41BE-B1DE-64CB3657757C}" srcOrd="0" destOrd="0" presId="urn:microsoft.com/office/officeart/2005/8/layout/vList2"/>
    <dgm:cxn modelId="{24E834F3-0298-4BD0-809D-62B578DA0612}" type="presOf" srcId="{5596C20E-AC0D-4B17-8B46-3ADFE5BB51C6}" destId="{33E12CB5-5F97-4AAA-8009-ADD3B1561561}" srcOrd="0" destOrd="0" presId="urn:microsoft.com/office/officeart/2005/8/layout/vList2"/>
    <dgm:cxn modelId="{4AA9FBD2-FD66-4A4B-937D-AC5D1C581F97}" type="presParOf" srcId="{33E12CB5-5F97-4AAA-8009-ADD3B1561561}" destId="{9685D92A-5AAB-41BE-B1DE-64CB3657757C}" srcOrd="0" destOrd="0" presId="urn:microsoft.com/office/officeart/2005/8/layout/vList2"/>
    <dgm:cxn modelId="{9A4E636B-A484-4C9F-A331-CAA0354B22E6}" type="presParOf" srcId="{33E12CB5-5F97-4AAA-8009-ADD3B1561561}" destId="{C62B4516-6877-4F05-B907-A63A1AE87654}" srcOrd="1" destOrd="0" presId="urn:microsoft.com/office/officeart/2005/8/layout/vList2"/>
    <dgm:cxn modelId="{EDE972E7-7BFE-4ED2-81E6-9C0D31F348E5}" type="presParOf" srcId="{33E12CB5-5F97-4AAA-8009-ADD3B1561561}" destId="{9845DEF9-C8AD-440A-80E9-D88D1424620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D0B5C0-DEC7-4E6D-A0B9-60C96284931F}" type="doc">
      <dgm:prSet loTypeId="urn:microsoft.com/office/officeart/2005/8/layout/vList2" loCatId="list" qsTypeId="urn:microsoft.com/office/officeart/2005/8/quickstyle/simple1" qsCatId="simple" csTypeId="urn:microsoft.com/office/officeart/2005/8/colors/accent3_5" csCatId="accent3"/>
      <dgm:spPr/>
      <dgm:t>
        <a:bodyPr/>
        <a:lstStyle/>
        <a:p>
          <a:endParaRPr lang="en-US"/>
        </a:p>
      </dgm:t>
    </dgm:pt>
    <dgm:pt modelId="{CC6D5603-E2E2-4477-8FD4-033CD0DCFBB7}">
      <dgm:prSet/>
      <dgm:spPr/>
      <dgm:t>
        <a:bodyPr/>
        <a:lstStyle/>
        <a:p>
          <a:r>
            <a:rPr lang="en-US"/>
            <a:t>Flexibility</a:t>
          </a:r>
        </a:p>
      </dgm:t>
    </dgm:pt>
    <dgm:pt modelId="{0E0F2329-04B8-43E5-ADE9-961EAF633352}" type="parTrans" cxnId="{E6BD584B-D028-46B5-9E5B-3E268953F976}">
      <dgm:prSet/>
      <dgm:spPr/>
      <dgm:t>
        <a:bodyPr/>
        <a:lstStyle/>
        <a:p>
          <a:endParaRPr lang="en-US"/>
        </a:p>
      </dgm:t>
    </dgm:pt>
    <dgm:pt modelId="{541FE0B3-5B94-4080-A89B-6A550530CACF}" type="sibTrans" cxnId="{E6BD584B-D028-46B5-9E5B-3E268953F976}">
      <dgm:prSet/>
      <dgm:spPr/>
      <dgm:t>
        <a:bodyPr/>
        <a:lstStyle/>
        <a:p>
          <a:endParaRPr lang="en-US"/>
        </a:p>
      </dgm:t>
    </dgm:pt>
    <dgm:pt modelId="{9142B5B4-03FA-4D7C-B0C6-25FD6A0F7D8C}">
      <dgm:prSet/>
      <dgm:spPr/>
      <dgm:t>
        <a:bodyPr/>
        <a:lstStyle/>
        <a:p>
          <a:r>
            <a:rPr lang="en-US" dirty="0"/>
            <a:t>Be willing to compromise and make concessions. A collaborative mindset involves flexibility and a willingness to find middle ground.</a:t>
          </a:r>
        </a:p>
      </dgm:t>
    </dgm:pt>
    <dgm:pt modelId="{B820B1B8-AEF5-42F2-BFF7-DC01357D86B3}" type="parTrans" cxnId="{A9F1805B-C025-4158-944C-113AA1A4F097}">
      <dgm:prSet/>
      <dgm:spPr/>
      <dgm:t>
        <a:bodyPr/>
        <a:lstStyle/>
        <a:p>
          <a:endParaRPr lang="en-US"/>
        </a:p>
      </dgm:t>
    </dgm:pt>
    <dgm:pt modelId="{7BEB91E3-3302-427A-92BC-FC8DB10E176B}" type="sibTrans" cxnId="{A9F1805B-C025-4158-944C-113AA1A4F097}">
      <dgm:prSet/>
      <dgm:spPr/>
      <dgm:t>
        <a:bodyPr/>
        <a:lstStyle/>
        <a:p>
          <a:endParaRPr lang="en-US"/>
        </a:p>
      </dgm:t>
    </dgm:pt>
    <dgm:pt modelId="{0AEDD5C5-561D-4375-BFBD-2B5F631AA122}" type="pres">
      <dgm:prSet presAssocID="{66D0B5C0-DEC7-4E6D-A0B9-60C96284931F}" presName="linear" presStyleCnt="0">
        <dgm:presLayoutVars>
          <dgm:animLvl val="lvl"/>
          <dgm:resizeHandles val="exact"/>
        </dgm:presLayoutVars>
      </dgm:prSet>
      <dgm:spPr/>
    </dgm:pt>
    <dgm:pt modelId="{897BB969-C0C2-45AB-9F0F-8F0770ACE29B}" type="pres">
      <dgm:prSet presAssocID="{CC6D5603-E2E2-4477-8FD4-033CD0DCFBB7}" presName="parentText" presStyleLbl="node1" presStyleIdx="0" presStyleCnt="2">
        <dgm:presLayoutVars>
          <dgm:chMax val="0"/>
          <dgm:bulletEnabled val="1"/>
        </dgm:presLayoutVars>
      </dgm:prSet>
      <dgm:spPr/>
    </dgm:pt>
    <dgm:pt modelId="{DB6C43DD-EB02-4B69-B7E5-0245338A3507}" type="pres">
      <dgm:prSet presAssocID="{541FE0B3-5B94-4080-A89B-6A550530CACF}" presName="spacer" presStyleCnt="0"/>
      <dgm:spPr/>
    </dgm:pt>
    <dgm:pt modelId="{D64848B5-3C6A-44FF-BAFB-F454CB34E140}" type="pres">
      <dgm:prSet presAssocID="{9142B5B4-03FA-4D7C-B0C6-25FD6A0F7D8C}" presName="parentText" presStyleLbl="node1" presStyleIdx="1" presStyleCnt="2">
        <dgm:presLayoutVars>
          <dgm:chMax val="0"/>
          <dgm:bulletEnabled val="1"/>
        </dgm:presLayoutVars>
      </dgm:prSet>
      <dgm:spPr/>
    </dgm:pt>
  </dgm:ptLst>
  <dgm:cxnLst>
    <dgm:cxn modelId="{A9F1805B-C025-4158-944C-113AA1A4F097}" srcId="{66D0B5C0-DEC7-4E6D-A0B9-60C96284931F}" destId="{9142B5B4-03FA-4D7C-B0C6-25FD6A0F7D8C}" srcOrd="1" destOrd="0" parTransId="{B820B1B8-AEF5-42F2-BFF7-DC01357D86B3}" sibTransId="{7BEB91E3-3302-427A-92BC-FC8DB10E176B}"/>
    <dgm:cxn modelId="{E6BD584B-D028-46B5-9E5B-3E268953F976}" srcId="{66D0B5C0-DEC7-4E6D-A0B9-60C96284931F}" destId="{CC6D5603-E2E2-4477-8FD4-033CD0DCFBB7}" srcOrd="0" destOrd="0" parTransId="{0E0F2329-04B8-43E5-ADE9-961EAF633352}" sibTransId="{541FE0B3-5B94-4080-A89B-6A550530CACF}"/>
    <dgm:cxn modelId="{355D53CE-2C82-4158-A5EC-29FF5BE6F1D2}" type="presOf" srcId="{9142B5B4-03FA-4D7C-B0C6-25FD6A0F7D8C}" destId="{D64848B5-3C6A-44FF-BAFB-F454CB34E140}" srcOrd="0" destOrd="0" presId="urn:microsoft.com/office/officeart/2005/8/layout/vList2"/>
    <dgm:cxn modelId="{6C111AD8-73E1-4CD3-974D-DFB581C38135}" type="presOf" srcId="{CC6D5603-E2E2-4477-8FD4-033CD0DCFBB7}" destId="{897BB969-C0C2-45AB-9F0F-8F0770ACE29B}" srcOrd="0" destOrd="0" presId="urn:microsoft.com/office/officeart/2005/8/layout/vList2"/>
    <dgm:cxn modelId="{DEBC04DD-165F-41BB-B0B7-1B4CD3E0359E}" type="presOf" srcId="{66D0B5C0-DEC7-4E6D-A0B9-60C96284931F}" destId="{0AEDD5C5-561D-4375-BFBD-2B5F631AA122}" srcOrd="0" destOrd="0" presId="urn:microsoft.com/office/officeart/2005/8/layout/vList2"/>
    <dgm:cxn modelId="{C92E9389-9331-42FF-A9B4-116AAB7C7540}" type="presParOf" srcId="{0AEDD5C5-561D-4375-BFBD-2B5F631AA122}" destId="{897BB969-C0C2-45AB-9F0F-8F0770ACE29B}" srcOrd="0" destOrd="0" presId="urn:microsoft.com/office/officeart/2005/8/layout/vList2"/>
    <dgm:cxn modelId="{F738F010-A591-47F1-805F-67175A9CD853}" type="presParOf" srcId="{0AEDD5C5-561D-4375-BFBD-2B5F631AA122}" destId="{DB6C43DD-EB02-4B69-B7E5-0245338A3507}" srcOrd="1" destOrd="0" presId="urn:microsoft.com/office/officeart/2005/8/layout/vList2"/>
    <dgm:cxn modelId="{5E2C3D0B-E405-463D-B787-932A47F55C16}" type="presParOf" srcId="{0AEDD5C5-561D-4375-BFBD-2B5F631AA122}" destId="{D64848B5-3C6A-44FF-BAFB-F454CB34E140}" srcOrd="2"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D58D619-61A5-4383-9214-306DD49B232A}"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en-US"/>
        </a:p>
      </dgm:t>
    </dgm:pt>
    <dgm:pt modelId="{7BA01FCB-06C9-481D-B564-18694DF0A71E}">
      <dgm:prSet/>
      <dgm:spPr/>
      <dgm:t>
        <a:bodyPr/>
        <a:lstStyle/>
        <a:p>
          <a:r>
            <a:rPr lang="en-US" dirty="0"/>
            <a:t>When negotiations become heated, it's important to take a step back, empathize with the other party, and find constructive ways to de-escalate the situation and refocus the discussion.</a:t>
          </a:r>
        </a:p>
      </dgm:t>
    </dgm:pt>
    <dgm:pt modelId="{69259E42-2902-4DC9-850B-911230EE7ABD}" type="parTrans" cxnId="{706A0B40-F312-4123-8904-A9DC786FDD0A}">
      <dgm:prSet/>
      <dgm:spPr/>
      <dgm:t>
        <a:bodyPr/>
        <a:lstStyle/>
        <a:p>
          <a:endParaRPr lang="en-US"/>
        </a:p>
      </dgm:t>
    </dgm:pt>
    <dgm:pt modelId="{F6E1A8BA-1131-42E5-9897-B21EA2B86F6E}" type="sibTrans" cxnId="{706A0B40-F312-4123-8904-A9DC786FDD0A}">
      <dgm:prSet/>
      <dgm:spPr/>
      <dgm:t>
        <a:bodyPr/>
        <a:lstStyle/>
        <a:p>
          <a:endParaRPr lang="en-US"/>
        </a:p>
      </dgm:t>
    </dgm:pt>
    <dgm:pt modelId="{8142A352-DD81-4250-8F57-9E54EF60CC7C}" type="pres">
      <dgm:prSet presAssocID="{CD58D619-61A5-4383-9214-306DD49B232A}" presName="linear" presStyleCnt="0">
        <dgm:presLayoutVars>
          <dgm:animLvl val="lvl"/>
          <dgm:resizeHandles val="exact"/>
        </dgm:presLayoutVars>
      </dgm:prSet>
      <dgm:spPr/>
    </dgm:pt>
    <dgm:pt modelId="{D9F2D8AA-8731-499E-A228-0BE8CA59D300}" type="pres">
      <dgm:prSet presAssocID="{7BA01FCB-06C9-481D-B564-18694DF0A71E}" presName="parentText" presStyleLbl="node1" presStyleIdx="0" presStyleCnt="1">
        <dgm:presLayoutVars>
          <dgm:chMax val="0"/>
          <dgm:bulletEnabled val="1"/>
        </dgm:presLayoutVars>
      </dgm:prSet>
      <dgm:spPr/>
    </dgm:pt>
  </dgm:ptLst>
  <dgm:cxnLst>
    <dgm:cxn modelId="{DB478616-EDF7-4549-9FE0-9C1E640F221D}" type="presOf" srcId="{7BA01FCB-06C9-481D-B564-18694DF0A71E}" destId="{D9F2D8AA-8731-499E-A228-0BE8CA59D300}" srcOrd="0" destOrd="0" presId="urn:microsoft.com/office/officeart/2005/8/layout/vList2"/>
    <dgm:cxn modelId="{0F397C1D-1C46-4679-84F1-401922A24A8A}" type="presOf" srcId="{CD58D619-61A5-4383-9214-306DD49B232A}" destId="{8142A352-DD81-4250-8F57-9E54EF60CC7C}" srcOrd="0" destOrd="0" presId="urn:microsoft.com/office/officeart/2005/8/layout/vList2"/>
    <dgm:cxn modelId="{706A0B40-F312-4123-8904-A9DC786FDD0A}" srcId="{CD58D619-61A5-4383-9214-306DD49B232A}" destId="{7BA01FCB-06C9-481D-B564-18694DF0A71E}" srcOrd="0" destOrd="0" parTransId="{69259E42-2902-4DC9-850B-911230EE7ABD}" sibTransId="{F6E1A8BA-1131-42E5-9897-B21EA2B86F6E}"/>
    <dgm:cxn modelId="{7E03F83F-9D7B-4D2F-B4E1-F1962FC0B49F}" type="presParOf" srcId="{8142A352-DD81-4250-8F57-9E54EF60CC7C}" destId="{D9F2D8AA-8731-499E-A228-0BE8CA59D300}"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8FD9321-6C2E-437A-B30A-0EA65511B99D}" type="doc">
      <dgm:prSet loTypeId="urn:microsoft.com/office/officeart/2005/8/layout/vList2" loCatId="list" qsTypeId="urn:microsoft.com/office/officeart/2005/8/quickstyle/simple1" qsCatId="simple" csTypeId="urn:microsoft.com/office/officeart/2005/8/colors/accent0_1" csCatId="mainScheme"/>
      <dgm:spPr/>
      <dgm:t>
        <a:bodyPr/>
        <a:lstStyle/>
        <a:p>
          <a:endParaRPr lang="en-US"/>
        </a:p>
      </dgm:t>
    </dgm:pt>
    <dgm:pt modelId="{4CFA8398-C644-4D8E-867B-65FCD3E067FE}">
      <dgm:prSet/>
      <dgm:spPr/>
      <dgm:t>
        <a:bodyPr/>
        <a:lstStyle/>
        <a:p>
          <a:r>
            <a:rPr lang="en-US"/>
            <a:t>Pausing the negotiation to allow both sides to clear their heads can be an effective way to regain composure and return to the discussion with a renewed sense of cooperation.</a:t>
          </a:r>
        </a:p>
      </dgm:t>
    </dgm:pt>
    <dgm:pt modelId="{C66362C0-1C3A-41DD-AF93-2F85839DD572}" type="parTrans" cxnId="{D2D95246-AC8F-48AE-A6CF-17CE19DB70B9}">
      <dgm:prSet/>
      <dgm:spPr/>
      <dgm:t>
        <a:bodyPr/>
        <a:lstStyle/>
        <a:p>
          <a:endParaRPr lang="en-US"/>
        </a:p>
      </dgm:t>
    </dgm:pt>
    <dgm:pt modelId="{E790ABBB-8A20-44E4-A71A-2B2FEC0495E7}" type="sibTrans" cxnId="{D2D95246-AC8F-48AE-A6CF-17CE19DB70B9}">
      <dgm:prSet/>
      <dgm:spPr/>
      <dgm:t>
        <a:bodyPr/>
        <a:lstStyle/>
        <a:p>
          <a:endParaRPr lang="en-US"/>
        </a:p>
      </dgm:t>
    </dgm:pt>
    <dgm:pt modelId="{D9768969-077F-4D9A-8DAC-715FFEE936EB}" type="pres">
      <dgm:prSet presAssocID="{18FD9321-6C2E-437A-B30A-0EA65511B99D}" presName="linear" presStyleCnt="0">
        <dgm:presLayoutVars>
          <dgm:animLvl val="lvl"/>
          <dgm:resizeHandles val="exact"/>
        </dgm:presLayoutVars>
      </dgm:prSet>
      <dgm:spPr/>
    </dgm:pt>
    <dgm:pt modelId="{C3BE9325-E3C2-42F9-AFF3-44DD8479AF2A}" type="pres">
      <dgm:prSet presAssocID="{4CFA8398-C644-4D8E-867B-65FCD3E067FE}" presName="parentText" presStyleLbl="node1" presStyleIdx="0" presStyleCnt="1">
        <dgm:presLayoutVars>
          <dgm:chMax val="0"/>
          <dgm:bulletEnabled val="1"/>
        </dgm:presLayoutVars>
      </dgm:prSet>
      <dgm:spPr/>
    </dgm:pt>
  </dgm:ptLst>
  <dgm:cxnLst>
    <dgm:cxn modelId="{D2D95246-AC8F-48AE-A6CF-17CE19DB70B9}" srcId="{18FD9321-6C2E-437A-B30A-0EA65511B99D}" destId="{4CFA8398-C644-4D8E-867B-65FCD3E067FE}" srcOrd="0" destOrd="0" parTransId="{C66362C0-1C3A-41DD-AF93-2F85839DD572}" sibTransId="{E790ABBB-8A20-44E4-A71A-2B2FEC0495E7}"/>
    <dgm:cxn modelId="{F92943B1-A473-49D5-8A8B-AB5A300EC4DE}" type="presOf" srcId="{18FD9321-6C2E-437A-B30A-0EA65511B99D}" destId="{D9768969-077F-4D9A-8DAC-715FFEE936EB}" srcOrd="0" destOrd="0" presId="urn:microsoft.com/office/officeart/2005/8/layout/vList2"/>
    <dgm:cxn modelId="{E1E84CB6-7762-4624-844F-5ECCB8273592}" type="presOf" srcId="{4CFA8398-C644-4D8E-867B-65FCD3E067FE}" destId="{C3BE9325-E3C2-42F9-AFF3-44DD8479AF2A}" srcOrd="0" destOrd="0" presId="urn:microsoft.com/office/officeart/2005/8/layout/vList2"/>
    <dgm:cxn modelId="{BF8B9032-6934-488E-9ACD-3B102CB06835}" type="presParOf" srcId="{D9768969-077F-4D9A-8DAC-715FFEE936EB}" destId="{C3BE9325-E3C2-42F9-AFF3-44DD8479AF2A}"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B4B9B2-6989-4D98-BD78-3AD32BC4EF60}">
      <dsp:nvSpPr>
        <dsp:cNvPr id="0" name=""/>
        <dsp:cNvSpPr/>
      </dsp:nvSpPr>
      <dsp:spPr>
        <a:xfrm>
          <a:off x="4234233" y="754"/>
          <a:ext cx="6351350" cy="2944152"/>
        </a:xfrm>
        <a:prstGeom prst="rightArrow">
          <a:avLst>
            <a:gd name="adj1" fmla="val 75000"/>
            <a:gd name="adj2" fmla="val 50000"/>
          </a:avLst>
        </a:prstGeom>
        <a:solidFill>
          <a:schemeClr val="lt1">
            <a:alpha val="90000"/>
            <a:tint val="40000"/>
            <a:hueOff val="0"/>
            <a:satOff val="0"/>
            <a:lumOff val="0"/>
            <a:alphaOff val="0"/>
          </a:schemeClr>
        </a:solidFill>
        <a:ln w="6350" cap="flat" cmpd="sng" algn="ctr">
          <a:solidFill>
            <a:schemeClr val="accent6">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mn-lt"/>
            </a:rPr>
            <a:t>Sharing your own personal stories and experiences can create a strong emotional connection with your audience, making your message more memorable and impactful.</a:t>
          </a:r>
        </a:p>
      </dsp:txBody>
      <dsp:txXfrm>
        <a:off x="4234233" y="368773"/>
        <a:ext cx="5247293" cy="2208114"/>
      </dsp:txXfrm>
    </dsp:sp>
    <dsp:sp modelId="{E3AAA766-02F7-437A-926A-D1560220D870}">
      <dsp:nvSpPr>
        <dsp:cNvPr id="0" name=""/>
        <dsp:cNvSpPr/>
      </dsp:nvSpPr>
      <dsp:spPr>
        <a:xfrm>
          <a:off x="0" y="754"/>
          <a:ext cx="4234233" cy="2944152"/>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latin typeface="+mn-lt"/>
              <a:ea typeface="Quattrocento" pitchFamily="34" charset="-122"/>
              <a:cs typeface="Quattrocento" pitchFamily="34" charset="-120"/>
            </a:rPr>
            <a:t>Personal Narratives</a:t>
          </a:r>
          <a:endParaRPr lang="en-US" sz="2000" kern="1200" dirty="0">
            <a:latin typeface="+mn-lt"/>
          </a:endParaRPr>
        </a:p>
      </dsp:txBody>
      <dsp:txXfrm>
        <a:off x="143722" y="144476"/>
        <a:ext cx="3946789" cy="2656708"/>
      </dsp:txXfrm>
    </dsp:sp>
    <dsp:sp modelId="{64E73442-8864-47F3-BB00-5A67F15FDD83}">
      <dsp:nvSpPr>
        <dsp:cNvPr id="0" name=""/>
        <dsp:cNvSpPr/>
      </dsp:nvSpPr>
      <dsp:spPr>
        <a:xfrm>
          <a:off x="4234233" y="3239323"/>
          <a:ext cx="6351350" cy="2944152"/>
        </a:xfrm>
        <a:prstGeom prst="rightArrow">
          <a:avLst>
            <a:gd name="adj1" fmla="val 75000"/>
            <a:gd name="adj2" fmla="val 50000"/>
          </a:avLst>
        </a:prstGeom>
        <a:solidFill>
          <a:schemeClr val="lt1">
            <a:alpha val="90000"/>
            <a:tint val="40000"/>
            <a:hueOff val="0"/>
            <a:satOff val="0"/>
            <a:lumOff val="0"/>
            <a:alphaOff val="0"/>
          </a:schemeClr>
        </a:solidFill>
        <a:ln w="6350" cap="flat" cmpd="sng" algn="ctr">
          <a:solidFill>
            <a:schemeClr val="accent6">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a:latin typeface="+mn-lt"/>
            </a:rPr>
            <a:t>Highlighting shared experiences and collective successes can foster a sense of community and encourage your audience to support your cause or vision.</a:t>
          </a:r>
          <a:endParaRPr lang="en-US" sz="2000" kern="1200" dirty="0">
            <a:latin typeface="+mn-lt"/>
          </a:endParaRPr>
        </a:p>
      </dsp:txBody>
      <dsp:txXfrm>
        <a:off x="4234233" y="3607342"/>
        <a:ext cx="5247293" cy="2208114"/>
      </dsp:txXfrm>
    </dsp:sp>
    <dsp:sp modelId="{7969C956-6F21-4C9B-8573-94DAEA48DE71}">
      <dsp:nvSpPr>
        <dsp:cNvPr id="0" name=""/>
        <dsp:cNvSpPr/>
      </dsp:nvSpPr>
      <dsp:spPr>
        <a:xfrm>
          <a:off x="0" y="3239323"/>
          <a:ext cx="4234233" cy="2944152"/>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latin typeface="+mn-lt"/>
              <a:ea typeface="Quattrocento" pitchFamily="34" charset="-122"/>
              <a:cs typeface="Quattrocento" pitchFamily="34" charset="-120"/>
            </a:rPr>
            <a:t>Shared Experiences</a:t>
          </a:r>
          <a:endParaRPr lang="en-US" sz="2000" kern="1200" dirty="0">
            <a:latin typeface="+mn-lt"/>
          </a:endParaRPr>
        </a:p>
      </dsp:txBody>
      <dsp:txXfrm>
        <a:off x="143722" y="3383045"/>
        <a:ext cx="3946789" cy="26567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AFBC3-271A-4079-9747-975BE98E8690}">
      <dsp:nvSpPr>
        <dsp:cNvPr id="0" name=""/>
        <dsp:cNvSpPr/>
      </dsp:nvSpPr>
      <dsp:spPr>
        <a:xfrm>
          <a:off x="0" y="48904"/>
          <a:ext cx="2020253" cy="311687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By focusing on shared interests and exploring creative options, negotiators can often find a middle ground that satisfies both parties and leads to a successful conclusion.</a:t>
          </a:r>
        </a:p>
      </dsp:txBody>
      <dsp:txXfrm>
        <a:off x="98621" y="147525"/>
        <a:ext cx="1823011" cy="291963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903D3-32B0-4F87-A3CF-31FEECED531A}">
      <dsp:nvSpPr>
        <dsp:cNvPr id="0" name=""/>
        <dsp:cNvSpPr/>
      </dsp:nvSpPr>
      <dsp:spPr>
        <a:xfrm>
          <a:off x="0" y="135483"/>
          <a:ext cx="2020133" cy="29437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Maintaining a professional, solution-oriented demeanor even in the face of adversity can go a long way in guiding the negotiation back towards a mutually beneficial outcome.</a:t>
          </a:r>
        </a:p>
      </dsp:txBody>
      <dsp:txXfrm>
        <a:off x="98615" y="234098"/>
        <a:ext cx="1822903" cy="27464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49F87-0B02-4828-9C3D-AC167F4D383B}">
      <dsp:nvSpPr>
        <dsp:cNvPr id="0" name=""/>
        <dsp:cNvSpPr/>
      </dsp:nvSpPr>
      <dsp:spPr>
        <a:xfrm>
          <a:off x="4234233" y="754"/>
          <a:ext cx="6351350" cy="2944152"/>
        </a:xfrm>
        <a:prstGeom prst="rightArrow">
          <a:avLst>
            <a:gd name="adj1" fmla="val 75000"/>
            <a:gd name="adj2" fmla="val 50000"/>
          </a:avLst>
        </a:prstGeom>
        <a:solidFill>
          <a:schemeClr val="lt1">
            <a:alpha val="90000"/>
            <a:tint val="40000"/>
            <a:hueOff val="0"/>
            <a:satOff val="0"/>
            <a:lumOff val="0"/>
            <a:alphaOff val="0"/>
          </a:schemeClr>
        </a:solidFill>
        <a:ln w="6350" cap="flat" cmpd="sng" algn="ctr">
          <a:solidFill>
            <a:schemeClr val="accent6">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latin typeface="+mn-lt"/>
            </a:rPr>
            <a:t>Crafting your message in a way that inspires and uplifts your audience can motivate them to take action and engage with your ideas.</a:t>
          </a:r>
        </a:p>
      </dsp:txBody>
      <dsp:txXfrm>
        <a:off x="4234233" y="368773"/>
        <a:ext cx="5247293" cy="2208114"/>
      </dsp:txXfrm>
    </dsp:sp>
    <dsp:sp modelId="{3FE7726E-7FF3-4AE6-9517-A5D57508AD3B}">
      <dsp:nvSpPr>
        <dsp:cNvPr id="0" name=""/>
        <dsp:cNvSpPr/>
      </dsp:nvSpPr>
      <dsp:spPr>
        <a:xfrm>
          <a:off x="0" y="754"/>
          <a:ext cx="4234233" cy="2944152"/>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n-lt"/>
              <a:ea typeface="Quattrocento" pitchFamily="34" charset="-122"/>
              <a:cs typeface="Quattrocento" pitchFamily="34" charset="-120"/>
            </a:rPr>
            <a:t>Uplifting Messaging</a:t>
          </a:r>
          <a:endParaRPr lang="en-US" sz="3200" kern="1200" dirty="0">
            <a:latin typeface="+mn-lt"/>
          </a:endParaRPr>
        </a:p>
      </dsp:txBody>
      <dsp:txXfrm>
        <a:off x="143722" y="144476"/>
        <a:ext cx="3946789" cy="2656708"/>
      </dsp:txXfrm>
    </dsp:sp>
    <dsp:sp modelId="{B372429E-A589-4765-9689-936174BD7A12}">
      <dsp:nvSpPr>
        <dsp:cNvPr id="0" name=""/>
        <dsp:cNvSpPr/>
      </dsp:nvSpPr>
      <dsp:spPr>
        <a:xfrm>
          <a:off x="4234233" y="3239323"/>
          <a:ext cx="6351350" cy="2944152"/>
        </a:xfrm>
        <a:prstGeom prst="rightArrow">
          <a:avLst>
            <a:gd name="adj1" fmla="val 75000"/>
            <a:gd name="adj2" fmla="val 50000"/>
          </a:avLst>
        </a:prstGeom>
        <a:solidFill>
          <a:schemeClr val="lt1">
            <a:alpha val="90000"/>
            <a:tint val="40000"/>
            <a:hueOff val="0"/>
            <a:satOff val="0"/>
            <a:lumOff val="0"/>
            <a:alphaOff val="0"/>
          </a:schemeClr>
        </a:solidFill>
        <a:ln w="6350" cap="flat" cmpd="sng" algn="ctr">
          <a:solidFill>
            <a:schemeClr val="accent6">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875" tIns="15875" rIns="15875" bIns="1587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latin typeface="+mn-lt"/>
            </a:rPr>
            <a:t>Tapping into universal human emotions and showing your audience that you understand their perspectives and concerns can make them more receptive to your message.</a:t>
          </a:r>
        </a:p>
      </dsp:txBody>
      <dsp:txXfrm>
        <a:off x="4234233" y="3607342"/>
        <a:ext cx="5247293" cy="2208114"/>
      </dsp:txXfrm>
    </dsp:sp>
    <dsp:sp modelId="{9D4A96AB-8484-40C0-8D32-D2F500FB82EF}">
      <dsp:nvSpPr>
        <dsp:cNvPr id="0" name=""/>
        <dsp:cNvSpPr/>
      </dsp:nvSpPr>
      <dsp:spPr>
        <a:xfrm>
          <a:off x="0" y="3239323"/>
          <a:ext cx="4234233" cy="2944152"/>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n-lt"/>
              <a:ea typeface="Quattrocento" pitchFamily="34" charset="-122"/>
              <a:cs typeface="Quattrocento" pitchFamily="34" charset="-120"/>
            </a:rPr>
            <a:t>Empathy and Relatability</a:t>
          </a:r>
          <a:endParaRPr lang="en-US" sz="3200" kern="1200" dirty="0">
            <a:latin typeface="+mn-lt"/>
          </a:endParaRPr>
        </a:p>
      </dsp:txBody>
      <dsp:txXfrm>
        <a:off x="143722" y="3383045"/>
        <a:ext cx="3946789" cy="26567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1D8CB5-AE05-4961-BE93-AAF2F94057F7}">
      <dsp:nvSpPr>
        <dsp:cNvPr id="0" name=""/>
        <dsp:cNvSpPr/>
      </dsp:nvSpPr>
      <dsp:spPr>
        <a:xfrm>
          <a:off x="0" y="0"/>
          <a:ext cx="7477601"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1D4322-C70A-4007-B920-3AF75670E4F8}">
      <dsp:nvSpPr>
        <dsp:cNvPr id="0" name=""/>
        <dsp:cNvSpPr/>
      </dsp:nvSpPr>
      <dsp:spPr>
        <a:xfrm>
          <a:off x="0" y="0"/>
          <a:ext cx="7477601" cy="987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Successful negotiations rely on clear, open communication. </a:t>
          </a:r>
        </a:p>
      </dsp:txBody>
      <dsp:txXfrm>
        <a:off x="0" y="0"/>
        <a:ext cx="7477601" cy="987238"/>
      </dsp:txXfrm>
    </dsp:sp>
    <dsp:sp modelId="{8598BE12-4D34-4F9B-A826-EDA7F4A2E1C3}">
      <dsp:nvSpPr>
        <dsp:cNvPr id="0" name=""/>
        <dsp:cNvSpPr/>
      </dsp:nvSpPr>
      <dsp:spPr>
        <a:xfrm>
          <a:off x="0" y="987238"/>
          <a:ext cx="7477601"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917966-7F6F-46BD-91A7-2C3245882C03}">
      <dsp:nvSpPr>
        <dsp:cNvPr id="0" name=""/>
        <dsp:cNvSpPr/>
      </dsp:nvSpPr>
      <dsp:spPr>
        <a:xfrm>
          <a:off x="0" y="987238"/>
          <a:ext cx="7477601" cy="987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Active listening, asking insightful questions, and expressing your needs and concerns directly yet tactfully are key. </a:t>
          </a:r>
        </a:p>
      </dsp:txBody>
      <dsp:txXfrm>
        <a:off x="0" y="987238"/>
        <a:ext cx="7477601" cy="987238"/>
      </dsp:txXfrm>
    </dsp:sp>
    <dsp:sp modelId="{3CB836B2-ED88-48B9-82A9-EC1A901C1E51}">
      <dsp:nvSpPr>
        <dsp:cNvPr id="0" name=""/>
        <dsp:cNvSpPr/>
      </dsp:nvSpPr>
      <dsp:spPr>
        <a:xfrm>
          <a:off x="0" y="1974477"/>
          <a:ext cx="7477601"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C1CB75-9580-49E7-9897-AE54F87D8515}">
      <dsp:nvSpPr>
        <dsp:cNvPr id="0" name=""/>
        <dsp:cNvSpPr/>
      </dsp:nvSpPr>
      <dsp:spPr>
        <a:xfrm>
          <a:off x="0" y="1974477"/>
          <a:ext cx="7477601" cy="987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Nonverbal cues like body language and tone of voice can also greatly impact the negotiation process. </a:t>
          </a:r>
        </a:p>
      </dsp:txBody>
      <dsp:txXfrm>
        <a:off x="0" y="1974477"/>
        <a:ext cx="7477601" cy="987238"/>
      </dsp:txXfrm>
    </dsp:sp>
    <dsp:sp modelId="{D21BA644-D10E-4BE7-BFEF-7790A0E58614}">
      <dsp:nvSpPr>
        <dsp:cNvPr id="0" name=""/>
        <dsp:cNvSpPr/>
      </dsp:nvSpPr>
      <dsp:spPr>
        <a:xfrm>
          <a:off x="0" y="2961715"/>
          <a:ext cx="7477601" cy="0"/>
        </a:xfrm>
        <a:prstGeom prst="line">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B2D807-5BA7-4615-9BCE-353D5CCDA15B}">
      <dsp:nvSpPr>
        <dsp:cNvPr id="0" name=""/>
        <dsp:cNvSpPr/>
      </dsp:nvSpPr>
      <dsp:spPr>
        <a:xfrm>
          <a:off x="0" y="2961715"/>
          <a:ext cx="7477601" cy="987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Mastering concise, persuasive speech while remaining flexible and adaptable to the other party's communication style is essential for reaching mutually beneficial agreements.</a:t>
          </a:r>
        </a:p>
      </dsp:txBody>
      <dsp:txXfrm>
        <a:off x="0" y="2961715"/>
        <a:ext cx="7477601" cy="9872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85D92A-5AAB-41BE-B1DE-64CB3657757C}">
      <dsp:nvSpPr>
        <dsp:cNvPr id="0" name=""/>
        <dsp:cNvSpPr/>
      </dsp:nvSpPr>
      <dsp:spPr>
        <a:xfrm>
          <a:off x="0" y="83403"/>
          <a:ext cx="5399134" cy="1939275"/>
        </a:xfrm>
        <a:prstGeom prst="roundRect">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rgbClr val="FFD9BE"/>
              </a:solidFill>
              <a:latin typeface="Quattrocento" pitchFamily="34" charset="0"/>
              <a:ea typeface="Quattrocento" pitchFamily="34" charset="-122"/>
              <a:cs typeface="Quattrocento" pitchFamily="34" charset="-120"/>
            </a:rPr>
            <a:t>Shared Goals</a:t>
          </a:r>
          <a:endParaRPr lang="en-US" sz="3200" kern="1200" dirty="0"/>
        </a:p>
      </dsp:txBody>
      <dsp:txXfrm>
        <a:off x="94668" y="178071"/>
        <a:ext cx="5209798" cy="1749939"/>
      </dsp:txXfrm>
    </dsp:sp>
    <dsp:sp modelId="{9845DEF9-C8AD-440A-80E9-D88D14246206}">
      <dsp:nvSpPr>
        <dsp:cNvPr id="0" name=""/>
        <dsp:cNvSpPr/>
      </dsp:nvSpPr>
      <dsp:spPr>
        <a:xfrm>
          <a:off x="0" y="2209879"/>
          <a:ext cx="5399134" cy="1939275"/>
        </a:xfrm>
        <a:prstGeom prst="roundRect">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rgbClr val="F9EEE7"/>
              </a:solidFill>
              <a:latin typeface="Quattrocento" pitchFamily="34" charset="0"/>
              <a:ea typeface="Quattrocento" pitchFamily="34" charset="-122"/>
              <a:cs typeface="Quattrocento" pitchFamily="34" charset="-120"/>
            </a:rPr>
            <a:t>Identify common interests and focus on mutually beneficial outcomes. Aligning goals fosters a collaborative spirit and makes it easier to reach an agreement.</a:t>
          </a:r>
          <a:endParaRPr lang="en-US" sz="2400" kern="1200" dirty="0"/>
        </a:p>
      </dsp:txBody>
      <dsp:txXfrm>
        <a:off x="94668" y="2304547"/>
        <a:ext cx="5209798" cy="17499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7BB969-C0C2-45AB-9F0F-8F0770ACE29B}">
      <dsp:nvSpPr>
        <dsp:cNvPr id="0" name=""/>
        <dsp:cNvSpPr/>
      </dsp:nvSpPr>
      <dsp:spPr>
        <a:xfrm>
          <a:off x="0" y="923780"/>
          <a:ext cx="6527479" cy="1597050"/>
        </a:xfrm>
        <a:prstGeom prst="roundRect">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rgbClr val="FFD9BE"/>
              </a:solidFill>
              <a:latin typeface="Quattrocento" pitchFamily="34" charset="0"/>
              <a:ea typeface="Quattrocento" pitchFamily="34" charset="-122"/>
              <a:cs typeface="Quattrocento" pitchFamily="34" charset="-120"/>
            </a:rPr>
            <a:t>Active Listening</a:t>
          </a:r>
          <a:endParaRPr lang="en-US" sz="3200" kern="1200" dirty="0"/>
        </a:p>
      </dsp:txBody>
      <dsp:txXfrm>
        <a:off x="77962" y="1001742"/>
        <a:ext cx="6371555" cy="1441126"/>
      </dsp:txXfrm>
    </dsp:sp>
    <dsp:sp modelId="{D64848B5-3C6A-44FF-BAFB-F454CB34E140}">
      <dsp:nvSpPr>
        <dsp:cNvPr id="0" name=""/>
        <dsp:cNvSpPr/>
      </dsp:nvSpPr>
      <dsp:spPr>
        <a:xfrm>
          <a:off x="0" y="2708031"/>
          <a:ext cx="6527479" cy="1597050"/>
        </a:xfrm>
        <a:prstGeom prst="roundRect">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rgbClr val="F9EEE7"/>
              </a:solidFill>
              <a:latin typeface="Quattrocento" pitchFamily="34" charset="0"/>
              <a:ea typeface="Quattrocento" pitchFamily="34" charset="-122"/>
              <a:cs typeface="Quattrocento" pitchFamily="34" charset="-120"/>
            </a:rPr>
            <a:t>Demonstrate genuine interest in the other party's perspective. Paraphrase their concerns to show you've understood them, building trust and empathy</a:t>
          </a:r>
          <a:endParaRPr lang="en-US" sz="2400" kern="1200" dirty="0"/>
        </a:p>
      </dsp:txBody>
      <dsp:txXfrm>
        <a:off x="77962" y="2785993"/>
        <a:ext cx="6371555" cy="14411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85D92A-5AAB-41BE-B1DE-64CB3657757C}">
      <dsp:nvSpPr>
        <dsp:cNvPr id="0" name=""/>
        <dsp:cNvSpPr/>
      </dsp:nvSpPr>
      <dsp:spPr>
        <a:xfrm>
          <a:off x="0" y="50923"/>
          <a:ext cx="5545468" cy="2347531"/>
        </a:xfrm>
        <a:prstGeom prst="roundRect">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Creative Solutions</a:t>
          </a:r>
        </a:p>
      </dsp:txBody>
      <dsp:txXfrm>
        <a:off x="114597" y="165520"/>
        <a:ext cx="5316274" cy="2118337"/>
      </dsp:txXfrm>
    </dsp:sp>
    <dsp:sp modelId="{9845DEF9-C8AD-440A-80E9-D88D14246206}">
      <dsp:nvSpPr>
        <dsp:cNvPr id="0" name=""/>
        <dsp:cNvSpPr/>
      </dsp:nvSpPr>
      <dsp:spPr>
        <a:xfrm>
          <a:off x="0" y="2476215"/>
          <a:ext cx="5545468" cy="2347531"/>
        </a:xfrm>
        <a:prstGeom prst="roundRect">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Explore innovative approaches that address each side's needs. Avoid rigid positions and be open to exploring alternative options together.</a:t>
          </a:r>
        </a:p>
      </dsp:txBody>
      <dsp:txXfrm>
        <a:off x="114597" y="2590812"/>
        <a:ext cx="5316274" cy="21183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7BB969-C0C2-45AB-9F0F-8F0770ACE29B}">
      <dsp:nvSpPr>
        <dsp:cNvPr id="0" name=""/>
        <dsp:cNvSpPr/>
      </dsp:nvSpPr>
      <dsp:spPr>
        <a:xfrm>
          <a:off x="0" y="221256"/>
          <a:ext cx="6165469" cy="2254590"/>
        </a:xfrm>
        <a:prstGeom prst="roundRect">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Flexibility</a:t>
          </a:r>
        </a:p>
      </dsp:txBody>
      <dsp:txXfrm>
        <a:off x="110060" y="331316"/>
        <a:ext cx="5945349" cy="2034470"/>
      </dsp:txXfrm>
    </dsp:sp>
    <dsp:sp modelId="{D64848B5-3C6A-44FF-BAFB-F454CB34E140}">
      <dsp:nvSpPr>
        <dsp:cNvPr id="0" name=""/>
        <dsp:cNvSpPr/>
      </dsp:nvSpPr>
      <dsp:spPr>
        <a:xfrm>
          <a:off x="0" y="2568006"/>
          <a:ext cx="6165469" cy="2254590"/>
        </a:xfrm>
        <a:prstGeom prst="roundRect">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Be willing to compromise and make concessions. A collaborative mindset involves flexibility and a willingness to find middle ground.</a:t>
          </a:r>
        </a:p>
      </dsp:txBody>
      <dsp:txXfrm>
        <a:off x="110060" y="2678066"/>
        <a:ext cx="5945349" cy="20344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2D8AA-8731-499E-A228-0BE8CA59D300}">
      <dsp:nvSpPr>
        <dsp:cNvPr id="0" name=""/>
        <dsp:cNvSpPr/>
      </dsp:nvSpPr>
      <dsp:spPr>
        <a:xfrm>
          <a:off x="0" y="16143"/>
          <a:ext cx="2020133" cy="318240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When negotiations become heated, it's important to take a step back, empathize with the other party, and find constructive ways to de-escalate the situation and refocus the discussion.</a:t>
          </a:r>
        </a:p>
      </dsp:txBody>
      <dsp:txXfrm>
        <a:off x="98615" y="114758"/>
        <a:ext cx="1822903" cy="29851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BE9325-E3C2-42F9-AFF3-44DD8479AF2A}">
      <dsp:nvSpPr>
        <dsp:cNvPr id="0" name=""/>
        <dsp:cNvSpPr/>
      </dsp:nvSpPr>
      <dsp:spPr>
        <a:xfrm>
          <a:off x="0" y="48904"/>
          <a:ext cx="2020253" cy="311687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Pausing the negotiation to allow both sides to clear their heads can be an effective way to regain composure and return to the discussion with a renewed sense of cooperation.</a:t>
          </a:r>
        </a:p>
      </dsp:txBody>
      <dsp:txXfrm>
        <a:off x="98621" y="147525"/>
        <a:ext cx="1823011" cy="2919637"/>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415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781588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014699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4106181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019083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840032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710956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923542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309114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19583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3874264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529075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9855837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593788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0782605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2662338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2555322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8474476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9331466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462784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581755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2.png"/><Relationship Id="rId7" Type="http://schemas.openxmlformats.org/officeDocument/2006/relationships/diagramQuickStyle" Target="../diagrams/quickStyle3.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microsoft.com/office/2007/relationships/hdphoto" Target="../media/hdphoto3.wdp"/><Relationship Id="rId9" Type="http://schemas.microsoft.com/office/2007/relationships/diagramDrawing" Target="../diagrams/drawing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microsoft.com/office/2007/relationships/hdphoto" Target="../media/hdphoto4.wdp"/></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microsoft.com/office/2007/relationships/hdphoto" Target="../media/hdphoto6.wdp"/></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microsoft.com/office/2007/relationships/diagramDrawing" Target="../diagrams/drawing8.xml"/><Relationship Id="rId13" Type="http://schemas.openxmlformats.org/officeDocument/2006/relationships/diagramColors" Target="../diagrams/colors9.xml"/><Relationship Id="rId3" Type="http://schemas.openxmlformats.org/officeDocument/2006/relationships/image" Target="../media/image21.png"/><Relationship Id="rId7" Type="http://schemas.openxmlformats.org/officeDocument/2006/relationships/diagramColors" Target="../diagrams/colors8.xml"/><Relationship Id="rId12" Type="http://schemas.openxmlformats.org/officeDocument/2006/relationships/diagramQuickStyle" Target="../diagrams/quickStyle9.xm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diagramQuickStyle" Target="../diagrams/quickStyle8.xml"/><Relationship Id="rId11" Type="http://schemas.openxmlformats.org/officeDocument/2006/relationships/diagramLayout" Target="../diagrams/layout9.xml"/><Relationship Id="rId5" Type="http://schemas.openxmlformats.org/officeDocument/2006/relationships/diagramLayout" Target="../diagrams/layout8.xml"/><Relationship Id="rId10" Type="http://schemas.openxmlformats.org/officeDocument/2006/relationships/diagramData" Target="../diagrams/data9.xml"/><Relationship Id="rId4" Type="http://schemas.openxmlformats.org/officeDocument/2006/relationships/diagramData" Target="../diagrams/data8.xml"/><Relationship Id="rId9" Type="http://schemas.openxmlformats.org/officeDocument/2006/relationships/image" Target="../media/image22.png"/><Relationship Id="rId14" Type="http://schemas.microsoft.com/office/2007/relationships/diagramDrawing" Target="../diagrams/drawing9.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10.xml"/><Relationship Id="rId13" Type="http://schemas.openxmlformats.org/officeDocument/2006/relationships/diagramColors" Target="../diagrams/colors11.xml"/><Relationship Id="rId3" Type="http://schemas.openxmlformats.org/officeDocument/2006/relationships/image" Target="../media/image23.png"/><Relationship Id="rId7" Type="http://schemas.openxmlformats.org/officeDocument/2006/relationships/diagramQuickStyle" Target="../diagrams/quickStyle10.xml"/><Relationship Id="rId12" Type="http://schemas.openxmlformats.org/officeDocument/2006/relationships/diagramQuickStyle" Target="../diagrams/quickStyle11.xm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diagramLayout" Target="../diagrams/layout10.xml"/><Relationship Id="rId11" Type="http://schemas.openxmlformats.org/officeDocument/2006/relationships/diagramLayout" Target="../diagrams/layout11.xml"/><Relationship Id="rId5" Type="http://schemas.openxmlformats.org/officeDocument/2006/relationships/diagramData" Target="../diagrams/data10.xml"/><Relationship Id="rId10" Type="http://schemas.openxmlformats.org/officeDocument/2006/relationships/diagramData" Target="../diagrams/data11.xml"/><Relationship Id="rId4" Type="http://schemas.openxmlformats.org/officeDocument/2006/relationships/image" Target="../media/image24.png"/><Relationship Id="rId9" Type="http://schemas.microsoft.com/office/2007/relationships/diagramDrawing" Target="../diagrams/drawing10.xml"/><Relationship Id="rId14" Type="http://schemas.microsoft.com/office/2007/relationships/diagramDrawing" Target="../diagrams/drawing1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48128"/>
            <a:ext cx="14630400" cy="8229600"/>
          </a:xfrm>
          <a:prstGeom prst="rect">
            <a:avLst/>
          </a:prstGeom>
          <a:solidFill>
            <a:srgbClr val="1233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137410"/>
            <a:ext cx="7477601" cy="1916430"/>
          </a:xfrm>
          <a:prstGeom prst="rect">
            <a:avLst/>
          </a:prstGeom>
          <a:noFill/>
          <a:ln/>
        </p:spPr>
        <p:txBody>
          <a:bodyPr wrap="square" rtlCol="0" anchor="t"/>
          <a:lstStyle/>
          <a:p>
            <a:pPr marL="0" indent="0">
              <a:lnSpc>
                <a:spcPts val="7545"/>
              </a:lnSpc>
              <a:buNone/>
            </a:pPr>
            <a:r>
              <a:rPr lang="en-US" sz="6036" dirty="0">
                <a:solidFill>
                  <a:srgbClr val="FFD9BE"/>
                </a:solidFill>
                <a:latin typeface="Quattrocento" pitchFamily="34" charset="0"/>
                <a:ea typeface="Quattrocento" pitchFamily="34" charset="-122"/>
                <a:cs typeface="Quattrocento" pitchFamily="34" charset="-120"/>
              </a:rPr>
              <a:t>Introduction to Persuasion Skills</a:t>
            </a:r>
            <a:endParaRPr lang="en-US" sz="6036" dirty="0"/>
          </a:p>
        </p:txBody>
      </p:sp>
      <p:sp>
        <p:nvSpPr>
          <p:cNvPr id="6" name="Text 3"/>
          <p:cNvSpPr/>
          <p:nvPr/>
        </p:nvSpPr>
        <p:spPr>
          <a:xfrm>
            <a:off x="833199" y="4387096"/>
            <a:ext cx="7477601" cy="1066205"/>
          </a:xfrm>
          <a:prstGeom prst="rect">
            <a:avLst/>
          </a:prstGeom>
          <a:noFill/>
          <a:ln/>
        </p:spPr>
        <p:txBody>
          <a:bodyPr wrap="square" rtlCol="0" anchor="t"/>
          <a:lstStyle/>
          <a:p>
            <a:pPr marL="0" indent="0">
              <a:lnSpc>
                <a:spcPts val="2799"/>
              </a:lnSpc>
              <a:buNone/>
            </a:pPr>
            <a:r>
              <a:rPr lang="en-US" sz="2000" dirty="0">
                <a:solidFill>
                  <a:srgbClr val="F9EEE7"/>
                </a:solidFill>
                <a:latin typeface="Quattrocento" pitchFamily="34" charset="0"/>
                <a:ea typeface="Quattrocento" pitchFamily="34" charset="-122"/>
                <a:cs typeface="Quattrocento" pitchFamily="34" charset="-120"/>
              </a:rPr>
              <a:t>Persuasion is a powerful tool that can help you influence others, negotiate effectively, and achieve your goals. In this presentation, we'll explore the key principles and techniques of persuasive communication.</a:t>
            </a:r>
            <a:endParaRPr lang="en-US" sz="2000" dirty="0"/>
          </a:p>
        </p:txBody>
      </p:sp>
      <p:sp>
        <p:nvSpPr>
          <p:cNvPr id="9" name="Text 5"/>
          <p:cNvSpPr/>
          <p:nvPr/>
        </p:nvSpPr>
        <p:spPr>
          <a:xfrm>
            <a:off x="2567377" y="6267158"/>
            <a:ext cx="2119908" cy="388858"/>
          </a:xfrm>
          <a:prstGeom prst="rect">
            <a:avLst/>
          </a:prstGeom>
          <a:noFill/>
          <a:ln/>
        </p:spPr>
        <p:txBody>
          <a:bodyPr wrap="none" rtlCol="0" anchor="t"/>
          <a:lstStyle/>
          <a:p>
            <a:pPr marL="0" indent="0" algn="l">
              <a:lnSpc>
                <a:spcPts val="3062"/>
              </a:lnSpc>
              <a:buNone/>
            </a:pPr>
            <a:r>
              <a:rPr lang="en-US" sz="2187" b="1" dirty="0">
                <a:solidFill>
                  <a:srgbClr val="F9EEE7"/>
                </a:solidFill>
                <a:latin typeface="Quattrocento" pitchFamily="34" charset="0"/>
                <a:ea typeface="Quattrocento" pitchFamily="34" charset="-122"/>
                <a:cs typeface="Quattrocento" pitchFamily="34" charset="-120"/>
              </a:rPr>
              <a:t>HS 513</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24064"/>
            <a:ext cx="14630400" cy="8229600"/>
          </a:xfrm>
          <a:prstGeom prst="rect">
            <a:avLst/>
          </a:prstGeom>
          <a:solidFill>
            <a:srgbClr val="123332"/>
          </a:solidFill>
          <a:ln/>
        </p:spPr>
        <p:txBody>
          <a:bodyPr/>
          <a:lstStyle/>
          <a:p>
            <a:endParaRPr lang="en-IN"/>
          </a:p>
        </p:txBody>
      </p:sp>
      <p:sp>
        <p:nvSpPr>
          <p:cNvPr id="4" name="Text 2"/>
          <p:cNvSpPr/>
          <p:nvPr/>
        </p:nvSpPr>
        <p:spPr>
          <a:xfrm>
            <a:off x="2348389" y="1905714"/>
            <a:ext cx="9391174"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Leveraging Social Proof and Authority</a:t>
            </a:r>
            <a:endParaRPr lang="en-US" sz="4374" dirty="0"/>
          </a:p>
        </p:txBody>
      </p:sp>
      <p:pic>
        <p:nvPicPr>
          <p:cNvPr id="5" name="Image 0" descr="preencoded.png"/>
          <p:cNvPicPr>
            <a:picLocks noChangeAspect="1"/>
          </p:cNvPicPr>
          <p:nvPr/>
        </p:nvPicPr>
        <p:blipFill>
          <a:blip r:embed="rId3"/>
          <a:stretch>
            <a:fillRect/>
          </a:stretch>
        </p:blipFill>
        <p:spPr>
          <a:xfrm>
            <a:off x="2348389" y="3044428"/>
            <a:ext cx="444341" cy="444341"/>
          </a:xfrm>
          <a:prstGeom prst="rect">
            <a:avLst/>
          </a:prstGeom>
        </p:spPr>
      </p:pic>
      <p:sp>
        <p:nvSpPr>
          <p:cNvPr id="6" name="Text 3"/>
          <p:cNvSpPr/>
          <p:nvPr/>
        </p:nvSpPr>
        <p:spPr>
          <a:xfrm>
            <a:off x="2348389" y="3710940"/>
            <a:ext cx="2777490" cy="347186"/>
          </a:xfrm>
          <a:prstGeom prst="rect">
            <a:avLst/>
          </a:prstGeom>
          <a:noFill/>
          <a:ln/>
        </p:spPr>
        <p:txBody>
          <a:bodyPr wrap="none" rtlCol="0" anchor="t"/>
          <a:lstStyle/>
          <a:p>
            <a:pPr marL="0" indent="0" algn="l">
              <a:lnSpc>
                <a:spcPts val="2734"/>
              </a:lnSpc>
              <a:buNone/>
            </a:pPr>
            <a:r>
              <a:rPr lang="en-US" sz="2187" dirty="0">
                <a:solidFill>
                  <a:srgbClr val="FFD9BE"/>
                </a:solidFill>
                <a:latin typeface="Quattrocento" pitchFamily="34" charset="0"/>
                <a:ea typeface="Quattrocento" pitchFamily="34" charset="-122"/>
                <a:cs typeface="Quattrocento" pitchFamily="34" charset="-120"/>
              </a:rPr>
              <a:t>Social Proof</a:t>
            </a:r>
            <a:endParaRPr lang="en-US" sz="2187" dirty="0"/>
          </a:p>
        </p:txBody>
      </p:sp>
      <p:sp>
        <p:nvSpPr>
          <p:cNvPr id="7" name="Text 4"/>
          <p:cNvSpPr/>
          <p:nvPr/>
        </p:nvSpPr>
        <p:spPr>
          <a:xfrm>
            <a:off x="2348389" y="4191357"/>
            <a:ext cx="3088958" cy="2132409"/>
          </a:xfrm>
          <a:prstGeom prst="rect">
            <a:avLst/>
          </a:prstGeom>
          <a:noFill/>
          <a:ln/>
        </p:spPr>
        <p:txBody>
          <a:bodyPr wrap="square" rtlCol="0" anchor="t"/>
          <a:lstStyle/>
          <a:p>
            <a:pPr marL="0" indent="0" algn="l">
              <a:lnSpc>
                <a:spcPts val="2799"/>
              </a:lnSpc>
              <a:buNone/>
            </a:pPr>
            <a:r>
              <a:rPr lang="en-US" sz="2000" dirty="0">
                <a:solidFill>
                  <a:srgbClr val="F9EEE7"/>
                </a:solidFill>
                <a:latin typeface="Quattrocento" pitchFamily="34" charset="0"/>
                <a:ea typeface="Quattrocento" pitchFamily="34" charset="-122"/>
                <a:cs typeface="Quattrocento" pitchFamily="34" charset="-120"/>
              </a:rPr>
              <a:t>Leverage testimonials, reviews, and endorsements from respected individuals and organizations to demonstrate the credibility and desirability of your offering.</a:t>
            </a:r>
            <a:endParaRPr lang="en-US" sz="2000" dirty="0"/>
          </a:p>
        </p:txBody>
      </p:sp>
      <p:pic>
        <p:nvPicPr>
          <p:cNvPr id="8" name="Image 1" descr="preencoded.png"/>
          <p:cNvPicPr>
            <a:picLocks noChangeAspect="1"/>
          </p:cNvPicPr>
          <p:nvPr/>
        </p:nvPicPr>
        <p:blipFill>
          <a:blip r:embed="rId4"/>
          <a:stretch>
            <a:fillRect/>
          </a:stretch>
        </p:blipFill>
        <p:spPr>
          <a:xfrm>
            <a:off x="5770602" y="3044428"/>
            <a:ext cx="444341" cy="444341"/>
          </a:xfrm>
          <a:prstGeom prst="rect">
            <a:avLst/>
          </a:prstGeom>
        </p:spPr>
      </p:pic>
      <p:sp>
        <p:nvSpPr>
          <p:cNvPr id="9" name="Text 5"/>
          <p:cNvSpPr/>
          <p:nvPr/>
        </p:nvSpPr>
        <p:spPr>
          <a:xfrm>
            <a:off x="5770602" y="3710940"/>
            <a:ext cx="2965371" cy="347186"/>
          </a:xfrm>
          <a:prstGeom prst="rect">
            <a:avLst/>
          </a:prstGeom>
          <a:noFill/>
          <a:ln/>
        </p:spPr>
        <p:txBody>
          <a:bodyPr wrap="none" rtlCol="0" anchor="t"/>
          <a:lstStyle/>
          <a:p>
            <a:pPr marL="0" indent="0" algn="l">
              <a:lnSpc>
                <a:spcPts val="2734"/>
              </a:lnSpc>
              <a:buNone/>
            </a:pPr>
            <a:r>
              <a:rPr lang="en-US" sz="2187" dirty="0">
                <a:solidFill>
                  <a:srgbClr val="FFD9BE"/>
                </a:solidFill>
                <a:latin typeface="Quattrocento" pitchFamily="34" charset="0"/>
                <a:ea typeface="Quattrocento" pitchFamily="34" charset="-122"/>
                <a:cs typeface="Quattrocento" pitchFamily="34" charset="-120"/>
              </a:rPr>
              <a:t>Awards and Credentials</a:t>
            </a:r>
            <a:endParaRPr lang="en-US" sz="2187" dirty="0"/>
          </a:p>
        </p:txBody>
      </p:sp>
      <p:sp>
        <p:nvSpPr>
          <p:cNvPr id="10" name="Text 6"/>
          <p:cNvSpPr/>
          <p:nvPr/>
        </p:nvSpPr>
        <p:spPr>
          <a:xfrm>
            <a:off x="5770602" y="4191357"/>
            <a:ext cx="3088958" cy="1777008"/>
          </a:xfrm>
          <a:prstGeom prst="rect">
            <a:avLst/>
          </a:prstGeom>
          <a:noFill/>
          <a:ln/>
        </p:spPr>
        <p:txBody>
          <a:bodyPr wrap="square" rtlCol="0" anchor="t"/>
          <a:lstStyle/>
          <a:p>
            <a:pPr marL="0" indent="0" algn="l">
              <a:lnSpc>
                <a:spcPts val="2799"/>
              </a:lnSpc>
              <a:buNone/>
            </a:pPr>
            <a:r>
              <a:rPr lang="en-US" sz="2000" dirty="0">
                <a:solidFill>
                  <a:srgbClr val="F9EEE7"/>
                </a:solidFill>
                <a:latin typeface="Quattrocento" pitchFamily="34" charset="0"/>
                <a:ea typeface="Quattrocento" pitchFamily="34" charset="-122"/>
                <a:cs typeface="Quattrocento" pitchFamily="34" charset="-120"/>
              </a:rPr>
              <a:t>Showcase any awards, certifications, or qualifications you or your product/service have earned to establish authority and build trust.</a:t>
            </a:r>
            <a:endParaRPr lang="en-US" sz="2000" dirty="0"/>
          </a:p>
        </p:txBody>
      </p:sp>
      <p:pic>
        <p:nvPicPr>
          <p:cNvPr id="11" name="Image 2" descr="preencoded.png"/>
          <p:cNvPicPr>
            <a:picLocks noChangeAspect="1"/>
          </p:cNvPicPr>
          <p:nvPr/>
        </p:nvPicPr>
        <p:blipFill>
          <a:blip r:embed="rId5"/>
          <a:stretch>
            <a:fillRect/>
          </a:stretch>
        </p:blipFill>
        <p:spPr>
          <a:xfrm>
            <a:off x="9192816" y="3044428"/>
            <a:ext cx="444341" cy="444341"/>
          </a:xfrm>
          <a:prstGeom prst="rect">
            <a:avLst/>
          </a:prstGeom>
        </p:spPr>
      </p:pic>
      <p:sp>
        <p:nvSpPr>
          <p:cNvPr id="12" name="Text 7"/>
          <p:cNvSpPr/>
          <p:nvPr/>
        </p:nvSpPr>
        <p:spPr>
          <a:xfrm>
            <a:off x="9192816" y="3710940"/>
            <a:ext cx="2777490" cy="347186"/>
          </a:xfrm>
          <a:prstGeom prst="rect">
            <a:avLst/>
          </a:prstGeom>
          <a:noFill/>
          <a:ln/>
        </p:spPr>
        <p:txBody>
          <a:bodyPr wrap="none" rtlCol="0" anchor="t"/>
          <a:lstStyle/>
          <a:p>
            <a:pPr marL="0" indent="0" algn="l">
              <a:lnSpc>
                <a:spcPts val="2734"/>
              </a:lnSpc>
              <a:buNone/>
            </a:pPr>
            <a:r>
              <a:rPr lang="en-US" sz="2187" dirty="0">
                <a:solidFill>
                  <a:srgbClr val="FFD9BE"/>
                </a:solidFill>
                <a:latin typeface="Quattrocento" pitchFamily="34" charset="0"/>
                <a:ea typeface="Quattrocento" pitchFamily="34" charset="-122"/>
                <a:cs typeface="Quattrocento" pitchFamily="34" charset="-120"/>
              </a:rPr>
              <a:t>Partnerships</a:t>
            </a:r>
            <a:endParaRPr lang="en-US" sz="2187" dirty="0"/>
          </a:p>
        </p:txBody>
      </p:sp>
      <p:sp>
        <p:nvSpPr>
          <p:cNvPr id="13" name="Text 8"/>
          <p:cNvSpPr/>
          <p:nvPr/>
        </p:nvSpPr>
        <p:spPr>
          <a:xfrm>
            <a:off x="9192816" y="4191357"/>
            <a:ext cx="3089077" cy="1777008"/>
          </a:xfrm>
          <a:prstGeom prst="rect">
            <a:avLst/>
          </a:prstGeom>
          <a:noFill/>
          <a:ln/>
        </p:spPr>
        <p:txBody>
          <a:bodyPr wrap="square" rtlCol="0" anchor="t"/>
          <a:lstStyle/>
          <a:p>
            <a:pPr marL="0" indent="0" algn="l">
              <a:lnSpc>
                <a:spcPts val="2799"/>
              </a:lnSpc>
              <a:buNone/>
            </a:pPr>
            <a:r>
              <a:rPr lang="en-US" sz="2000" dirty="0">
                <a:solidFill>
                  <a:srgbClr val="F9EEE7"/>
                </a:solidFill>
                <a:latin typeface="Quattrocento" pitchFamily="34" charset="0"/>
                <a:ea typeface="Quattrocento" pitchFamily="34" charset="-122"/>
                <a:cs typeface="Quattrocento" pitchFamily="34" charset="-120"/>
              </a:rPr>
              <a:t>Highlight any partnerships or affiliations with reputable brands or industry leaders to borrow their credibility and influence.</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24064"/>
            <a:ext cx="14630400" cy="8229600"/>
          </a:xfrm>
          <a:prstGeom prst="rect">
            <a:avLst/>
          </a:prstGeom>
          <a:solidFill>
            <a:srgbClr val="123332"/>
          </a:solidFill>
          <a:ln/>
        </p:spPr>
        <p:txBody>
          <a:bodyPr/>
          <a:lstStyle/>
          <a:p>
            <a:endParaRPr lang="en-US" dirty="0"/>
          </a:p>
        </p:txBody>
      </p:sp>
      <p:sp>
        <p:nvSpPr>
          <p:cNvPr id="4" name="Text 2"/>
          <p:cNvSpPr/>
          <p:nvPr/>
        </p:nvSpPr>
        <p:spPr>
          <a:xfrm>
            <a:off x="2638544" y="575429"/>
            <a:ext cx="9353312" cy="1307544"/>
          </a:xfrm>
          <a:prstGeom prst="rect">
            <a:avLst/>
          </a:prstGeom>
          <a:noFill/>
          <a:ln/>
        </p:spPr>
        <p:txBody>
          <a:bodyPr wrap="square" rtlCol="0" anchor="t"/>
          <a:lstStyle/>
          <a:p>
            <a:pPr marL="0" indent="0">
              <a:lnSpc>
                <a:spcPts val="5148"/>
              </a:lnSpc>
              <a:buNone/>
            </a:pPr>
            <a:r>
              <a:rPr lang="en-US" sz="4119" dirty="0">
                <a:solidFill>
                  <a:srgbClr val="FFD9BE"/>
                </a:solidFill>
                <a:latin typeface="Quattrocento" pitchFamily="34" charset="0"/>
                <a:ea typeface="Quattrocento" pitchFamily="34" charset="-122"/>
                <a:cs typeface="Quattrocento" pitchFamily="34" charset="-120"/>
              </a:rPr>
              <a:t>Utilizing Storytelling and Emotional Appeals</a:t>
            </a:r>
            <a:endParaRPr lang="en-US" sz="4119" dirty="0"/>
          </a:p>
        </p:txBody>
      </p:sp>
      <p:sp>
        <p:nvSpPr>
          <p:cNvPr id="6" name="Text 3"/>
          <p:cNvSpPr/>
          <p:nvPr/>
        </p:nvSpPr>
        <p:spPr>
          <a:xfrm>
            <a:off x="2638543" y="2458402"/>
            <a:ext cx="2103001" cy="653891"/>
          </a:xfrm>
          <a:prstGeom prst="rect">
            <a:avLst/>
          </a:prstGeom>
          <a:noFill/>
          <a:ln/>
        </p:spPr>
        <p:txBody>
          <a:bodyPr wrap="square" rtlCol="0" anchor="t"/>
          <a:lstStyle/>
          <a:p>
            <a:pPr marL="0" indent="0" algn="l">
              <a:lnSpc>
                <a:spcPts val="2574"/>
              </a:lnSpc>
              <a:buNone/>
            </a:pPr>
            <a:endParaRPr lang="en-US" sz="2059" dirty="0"/>
          </a:p>
        </p:txBody>
      </p:sp>
      <p:graphicFrame>
        <p:nvGraphicFramePr>
          <p:cNvPr id="18" name="Diagram 17">
            <a:extLst>
              <a:ext uri="{FF2B5EF4-FFF2-40B4-BE49-F238E27FC236}">
                <a16:creationId xmlns:a16="http://schemas.microsoft.com/office/drawing/2014/main" id="{EDEBC1B2-5C26-F5FB-021C-E4EB8E7A755E}"/>
              </a:ext>
            </a:extLst>
          </p:cNvPr>
          <p:cNvGraphicFramePr/>
          <p:nvPr>
            <p:extLst>
              <p:ext uri="{D42A27DB-BD31-4B8C-83A1-F6EECF244321}">
                <p14:modId xmlns:p14="http://schemas.microsoft.com/office/powerpoint/2010/main" val="3505122844"/>
              </p:ext>
            </p:extLst>
          </p:nvPr>
        </p:nvGraphicFramePr>
        <p:xfrm>
          <a:off x="2167890" y="1964171"/>
          <a:ext cx="10585584" cy="61842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 5"/>
          <p:cNvSpPr/>
          <p:nvPr/>
        </p:nvSpPr>
        <p:spPr>
          <a:xfrm>
            <a:off x="5055274" y="2458402"/>
            <a:ext cx="2103001" cy="653891"/>
          </a:xfrm>
          <a:prstGeom prst="rect">
            <a:avLst/>
          </a:prstGeom>
          <a:noFill/>
          <a:ln/>
        </p:spPr>
        <p:txBody>
          <a:bodyPr wrap="square" rtlCol="0" anchor="t"/>
          <a:lstStyle/>
          <a:p>
            <a:pPr marL="0" indent="0" algn="l">
              <a:lnSpc>
                <a:spcPts val="2574"/>
              </a:lnSpc>
              <a:buNone/>
            </a:pPr>
            <a:endParaRPr lang="en-US" sz="2059" dirty="0"/>
          </a:p>
        </p:txBody>
      </p:sp>
      <p:sp>
        <p:nvSpPr>
          <p:cNvPr id="12" name="Text 7"/>
          <p:cNvSpPr/>
          <p:nvPr/>
        </p:nvSpPr>
        <p:spPr>
          <a:xfrm>
            <a:off x="7426106" y="2458402"/>
            <a:ext cx="2103001" cy="653891"/>
          </a:xfrm>
          <a:prstGeom prst="rect">
            <a:avLst/>
          </a:prstGeom>
          <a:noFill/>
          <a:ln/>
        </p:spPr>
        <p:txBody>
          <a:bodyPr wrap="square" rtlCol="0" anchor="t"/>
          <a:lstStyle/>
          <a:p>
            <a:pPr marL="0" indent="0" algn="l">
              <a:lnSpc>
                <a:spcPts val="2574"/>
              </a:lnSpc>
              <a:buNone/>
            </a:pPr>
            <a:endParaRPr lang="en-US" sz="2059" dirty="0"/>
          </a:p>
        </p:txBody>
      </p:sp>
      <p:sp>
        <p:nvSpPr>
          <p:cNvPr id="15" name="Text 9"/>
          <p:cNvSpPr/>
          <p:nvPr/>
        </p:nvSpPr>
        <p:spPr>
          <a:xfrm>
            <a:off x="9796938" y="2470923"/>
            <a:ext cx="2103120" cy="653891"/>
          </a:xfrm>
          <a:prstGeom prst="rect">
            <a:avLst/>
          </a:prstGeom>
          <a:noFill/>
          <a:ln/>
        </p:spPr>
        <p:txBody>
          <a:bodyPr wrap="square" rtlCol="0" anchor="t"/>
          <a:lstStyle/>
          <a:p>
            <a:pPr marL="0" indent="0" algn="l">
              <a:lnSpc>
                <a:spcPts val="2574"/>
              </a:lnSpc>
              <a:buNone/>
            </a:pPr>
            <a:endParaRPr lang="en-US" sz="2059" dirty="0"/>
          </a:p>
        </p:txBody>
      </p:sp>
    </p:spTree>
    <p:extLst>
      <p:ext uri="{BB962C8B-B14F-4D97-AF65-F5344CB8AC3E}">
        <p14:creationId xmlns:p14="http://schemas.microsoft.com/office/powerpoint/2010/main" val="394981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US" dirty="0"/>
          </a:p>
        </p:txBody>
      </p:sp>
      <p:sp>
        <p:nvSpPr>
          <p:cNvPr id="4" name="Text 2"/>
          <p:cNvSpPr/>
          <p:nvPr/>
        </p:nvSpPr>
        <p:spPr>
          <a:xfrm>
            <a:off x="2361817" y="485054"/>
            <a:ext cx="10812761" cy="1307544"/>
          </a:xfrm>
          <a:prstGeom prst="rect">
            <a:avLst/>
          </a:prstGeom>
          <a:noFill/>
          <a:ln/>
        </p:spPr>
        <p:txBody>
          <a:bodyPr wrap="square" rtlCol="0" anchor="t"/>
          <a:lstStyle/>
          <a:p>
            <a:pPr marL="0" indent="0">
              <a:lnSpc>
                <a:spcPts val="5148"/>
              </a:lnSpc>
              <a:buNone/>
            </a:pPr>
            <a:r>
              <a:rPr lang="en-US" sz="4119" dirty="0">
                <a:solidFill>
                  <a:srgbClr val="FFD9BE"/>
                </a:solidFill>
                <a:latin typeface="Quattrocento" pitchFamily="34" charset="0"/>
                <a:ea typeface="Quattrocento" pitchFamily="34" charset="-122"/>
                <a:cs typeface="Quattrocento" pitchFamily="34" charset="-120"/>
              </a:rPr>
              <a:t>Utilizing Storytelling and Emotional Appeals</a:t>
            </a:r>
            <a:endParaRPr lang="en-US" sz="4119" dirty="0"/>
          </a:p>
        </p:txBody>
      </p:sp>
      <p:sp>
        <p:nvSpPr>
          <p:cNvPr id="6" name="Text 3"/>
          <p:cNvSpPr/>
          <p:nvPr/>
        </p:nvSpPr>
        <p:spPr>
          <a:xfrm>
            <a:off x="2638543" y="2458402"/>
            <a:ext cx="2103001" cy="653891"/>
          </a:xfrm>
          <a:prstGeom prst="rect">
            <a:avLst/>
          </a:prstGeom>
          <a:noFill/>
          <a:ln/>
        </p:spPr>
        <p:txBody>
          <a:bodyPr wrap="square" rtlCol="0" anchor="t"/>
          <a:lstStyle/>
          <a:p>
            <a:pPr marL="0" indent="0" algn="l">
              <a:lnSpc>
                <a:spcPts val="2574"/>
              </a:lnSpc>
              <a:buNone/>
            </a:pPr>
            <a:endParaRPr lang="en-US" sz="2059" dirty="0"/>
          </a:p>
        </p:txBody>
      </p:sp>
      <p:graphicFrame>
        <p:nvGraphicFramePr>
          <p:cNvPr id="18" name="Diagram 17">
            <a:extLst>
              <a:ext uri="{FF2B5EF4-FFF2-40B4-BE49-F238E27FC236}">
                <a16:creationId xmlns:a16="http://schemas.microsoft.com/office/drawing/2014/main" id="{EDEBC1B2-5C26-F5FB-021C-E4EB8E7A755E}"/>
              </a:ext>
            </a:extLst>
          </p:cNvPr>
          <p:cNvGraphicFramePr/>
          <p:nvPr>
            <p:extLst>
              <p:ext uri="{D42A27DB-BD31-4B8C-83A1-F6EECF244321}">
                <p14:modId xmlns:p14="http://schemas.microsoft.com/office/powerpoint/2010/main" val="3792976234"/>
              </p:ext>
            </p:extLst>
          </p:nvPr>
        </p:nvGraphicFramePr>
        <p:xfrm>
          <a:off x="2167890" y="1964171"/>
          <a:ext cx="10585584" cy="61842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 5"/>
          <p:cNvSpPr/>
          <p:nvPr/>
        </p:nvSpPr>
        <p:spPr>
          <a:xfrm>
            <a:off x="5055274" y="2458402"/>
            <a:ext cx="2103001" cy="653891"/>
          </a:xfrm>
          <a:prstGeom prst="rect">
            <a:avLst/>
          </a:prstGeom>
          <a:noFill/>
          <a:ln/>
        </p:spPr>
        <p:txBody>
          <a:bodyPr wrap="square" rtlCol="0" anchor="t"/>
          <a:lstStyle/>
          <a:p>
            <a:pPr marL="0" indent="0" algn="l">
              <a:lnSpc>
                <a:spcPts val="2574"/>
              </a:lnSpc>
              <a:buNone/>
            </a:pPr>
            <a:endParaRPr lang="en-US" sz="2059" dirty="0"/>
          </a:p>
        </p:txBody>
      </p:sp>
      <p:sp>
        <p:nvSpPr>
          <p:cNvPr id="12" name="Text 7"/>
          <p:cNvSpPr/>
          <p:nvPr/>
        </p:nvSpPr>
        <p:spPr>
          <a:xfrm>
            <a:off x="7426106" y="2458402"/>
            <a:ext cx="2103001" cy="653891"/>
          </a:xfrm>
          <a:prstGeom prst="rect">
            <a:avLst/>
          </a:prstGeom>
          <a:noFill/>
          <a:ln/>
        </p:spPr>
        <p:txBody>
          <a:bodyPr wrap="square" rtlCol="0" anchor="t"/>
          <a:lstStyle/>
          <a:p>
            <a:pPr marL="0" indent="0" algn="l">
              <a:lnSpc>
                <a:spcPts val="2574"/>
              </a:lnSpc>
              <a:buNone/>
            </a:pPr>
            <a:endParaRPr lang="en-US" sz="2059" dirty="0"/>
          </a:p>
        </p:txBody>
      </p:sp>
      <p:sp>
        <p:nvSpPr>
          <p:cNvPr id="15" name="Text 9"/>
          <p:cNvSpPr/>
          <p:nvPr/>
        </p:nvSpPr>
        <p:spPr>
          <a:xfrm>
            <a:off x="9796938" y="2470923"/>
            <a:ext cx="2103120" cy="653891"/>
          </a:xfrm>
          <a:prstGeom prst="rect">
            <a:avLst/>
          </a:prstGeom>
          <a:noFill/>
          <a:ln/>
        </p:spPr>
        <p:txBody>
          <a:bodyPr wrap="square" rtlCol="0" anchor="t"/>
          <a:lstStyle/>
          <a:p>
            <a:pPr marL="0" indent="0" algn="l">
              <a:lnSpc>
                <a:spcPts val="2574"/>
              </a:lnSpc>
              <a:buNone/>
            </a:pPr>
            <a:endParaRPr lang="en-US" sz="2059"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US" dirty="0"/>
          </a:p>
        </p:txBody>
      </p:sp>
      <p:sp>
        <p:nvSpPr>
          <p:cNvPr id="4" name="Text 2"/>
          <p:cNvSpPr/>
          <p:nvPr/>
        </p:nvSpPr>
        <p:spPr>
          <a:xfrm>
            <a:off x="2361817" y="485054"/>
            <a:ext cx="10812761" cy="1307544"/>
          </a:xfrm>
          <a:prstGeom prst="rect">
            <a:avLst/>
          </a:prstGeom>
          <a:noFill/>
          <a:ln/>
        </p:spPr>
        <p:txBody>
          <a:bodyPr wrap="square" rtlCol="0" anchor="t"/>
          <a:lstStyle/>
          <a:p>
            <a:pPr marL="0" indent="0">
              <a:lnSpc>
                <a:spcPts val="5148"/>
              </a:lnSpc>
              <a:buNone/>
            </a:pPr>
            <a:r>
              <a:rPr lang="en-US" sz="4119" dirty="0">
                <a:solidFill>
                  <a:srgbClr val="FFD9BE"/>
                </a:solidFill>
                <a:latin typeface="Quattrocento" pitchFamily="34" charset="0"/>
                <a:ea typeface="Quattrocento" pitchFamily="34" charset="-122"/>
                <a:cs typeface="Quattrocento" pitchFamily="34" charset="-120"/>
              </a:rPr>
              <a:t>Persuasive Language</a:t>
            </a:r>
            <a:endParaRPr lang="en-US" sz="4119" dirty="0"/>
          </a:p>
        </p:txBody>
      </p:sp>
      <p:sp>
        <p:nvSpPr>
          <p:cNvPr id="6" name="Text 3"/>
          <p:cNvSpPr/>
          <p:nvPr/>
        </p:nvSpPr>
        <p:spPr>
          <a:xfrm>
            <a:off x="2638543" y="2458402"/>
            <a:ext cx="2103001" cy="653891"/>
          </a:xfrm>
          <a:prstGeom prst="rect">
            <a:avLst/>
          </a:prstGeom>
          <a:noFill/>
          <a:ln/>
        </p:spPr>
        <p:txBody>
          <a:bodyPr wrap="square" rtlCol="0" anchor="t"/>
          <a:lstStyle/>
          <a:p>
            <a:pPr marL="0" indent="0" algn="l">
              <a:lnSpc>
                <a:spcPts val="2574"/>
              </a:lnSpc>
              <a:buNone/>
            </a:pPr>
            <a:endParaRPr lang="en-US" sz="2059" dirty="0"/>
          </a:p>
        </p:txBody>
      </p:sp>
      <p:sp>
        <p:nvSpPr>
          <p:cNvPr id="9" name="Text 5"/>
          <p:cNvSpPr/>
          <p:nvPr/>
        </p:nvSpPr>
        <p:spPr>
          <a:xfrm>
            <a:off x="5055274" y="2458402"/>
            <a:ext cx="2103001" cy="653891"/>
          </a:xfrm>
          <a:prstGeom prst="rect">
            <a:avLst/>
          </a:prstGeom>
          <a:noFill/>
          <a:ln/>
        </p:spPr>
        <p:txBody>
          <a:bodyPr wrap="square" rtlCol="0" anchor="t"/>
          <a:lstStyle/>
          <a:p>
            <a:pPr marL="0" indent="0" algn="l">
              <a:lnSpc>
                <a:spcPts val="2574"/>
              </a:lnSpc>
              <a:buNone/>
            </a:pPr>
            <a:endParaRPr lang="en-US" sz="2059" dirty="0"/>
          </a:p>
        </p:txBody>
      </p:sp>
      <p:sp>
        <p:nvSpPr>
          <p:cNvPr id="12" name="Text 7"/>
          <p:cNvSpPr/>
          <p:nvPr/>
        </p:nvSpPr>
        <p:spPr>
          <a:xfrm>
            <a:off x="7426106" y="2458402"/>
            <a:ext cx="2103001" cy="653891"/>
          </a:xfrm>
          <a:prstGeom prst="rect">
            <a:avLst/>
          </a:prstGeom>
          <a:noFill/>
          <a:ln/>
        </p:spPr>
        <p:txBody>
          <a:bodyPr wrap="square" rtlCol="0" anchor="t"/>
          <a:lstStyle/>
          <a:p>
            <a:pPr marL="0" indent="0" algn="l">
              <a:lnSpc>
                <a:spcPts val="2574"/>
              </a:lnSpc>
              <a:buNone/>
            </a:pPr>
            <a:endParaRPr lang="en-US" sz="2059" dirty="0"/>
          </a:p>
        </p:txBody>
      </p:sp>
      <p:sp>
        <p:nvSpPr>
          <p:cNvPr id="15" name="Text 9"/>
          <p:cNvSpPr/>
          <p:nvPr/>
        </p:nvSpPr>
        <p:spPr>
          <a:xfrm>
            <a:off x="9796938" y="2470923"/>
            <a:ext cx="2103120" cy="653891"/>
          </a:xfrm>
          <a:prstGeom prst="rect">
            <a:avLst/>
          </a:prstGeom>
          <a:noFill/>
          <a:ln/>
        </p:spPr>
        <p:txBody>
          <a:bodyPr wrap="square" rtlCol="0" anchor="t"/>
          <a:lstStyle/>
          <a:p>
            <a:pPr marL="0" indent="0" algn="l">
              <a:lnSpc>
                <a:spcPts val="2574"/>
              </a:lnSpc>
              <a:buNone/>
            </a:pPr>
            <a:endParaRPr lang="en-US" sz="2059" dirty="0"/>
          </a:p>
        </p:txBody>
      </p:sp>
      <p:sp>
        <p:nvSpPr>
          <p:cNvPr id="5" name="Rectangle 4">
            <a:extLst>
              <a:ext uri="{FF2B5EF4-FFF2-40B4-BE49-F238E27FC236}">
                <a16:creationId xmlns:a16="http://schemas.microsoft.com/office/drawing/2014/main" id="{57E1896A-1242-9B84-3104-1C4A6DC4CF6C}"/>
              </a:ext>
            </a:extLst>
          </p:cNvPr>
          <p:cNvSpPr/>
          <p:nvPr/>
        </p:nvSpPr>
        <p:spPr>
          <a:xfrm>
            <a:off x="2167890" y="1964172"/>
            <a:ext cx="10585584" cy="5429088"/>
          </a:xfrm>
          <a:prstGeom prst="rect">
            <a:avLst/>
          </a:prstGeom>
        </p:spPr>
        <p:txBody>
          <a:bodyPr/>
          <a:lstStyle/>
          <a:p>
            <a:pPr lvl="0">
              <a:buChar char="•"/>
            </a:pPr>
            <a:r>
              <a:rPr lang="en-GB" sz="3200" dirty="0">
                <a:solidFill>
                  <a:schemeClr val="bg1"/>
                </a:solidFill>
              </a:rPr>
              <a:t>Persuasive language can be employed when you want others to believe your viewpoints and conclusions, accept your facts, and get someone to take a certain action.</a:t>
            </a:r>
          </a:p>
          <a:p>
            <a:pPr lvl="0">
              <a:buChar char="•"/>
            </a:pPr>
            <a:endParaRPr lang="en-GB" sz="3200" dirty="0">
              <a:solidFill>
                <a:schemeClr val="bg1"/>
              </a:solidFill>
            </a:endParaRPr>
          </a:p>
          <a:p>
            <a:pPr lvl="0">
              <a:buChar char="•"/>
            </a:pPr>
            <a:r>
              <a:rPr lang="en-GB" sz="3200" dirty="0">
                <a:solidFill>
                  <a:schemeClr val="bg1"/>
                </a:solidFill>
              </a:rPr>
              <a:t> It can be done verbally, nonverbal, or even written. </a:t>
            </a:r>
          </a:p>
          <a:p>
            <a:pPr lvl="0">
              <a:buChar char="•"/>
            </a:pPr>
            <a:endParaRPr lang="en-GB" sz="3200" dirty="0">
              <a:solidFill>
                <a:schemeClr val="bg1"/>
              </a:solidFill>
            </a:endParaRPr>
          </a:p>
          <a:p>
            <a:pPr lvl="0">
              <a:buChar char="•"/>
            </a:pPr>
            <a:r>
              <a:rPr lang="en-GB" sz="3200" dirty="0">
                <a:solidFill>
                  <a:schemeClr val="bg1"/>
                </a:solidFill>
              </a:rPr>
              <a:t>To make your message easier and more compelling, different techniques can be used. </a:t>
            </a:r>
            <a:endParaRPr lang="en-IN" sz="3200" dirty="0">
              <a:solidFill>
                <a:schemeClr val="bg1"/>
              </a:solidFill>
            </a:endParaRPr>
          </a:p>
        </p:txBody>
      </p:sp>
    </p:spTree>
    <p:extLst>
      <p:ext uri="{BB962C8B-B14F-4D97-AF65-F5344CB8AC3E}">
        <p14:creationId xmlns:p14="http://schemas.microsoft.com/office/powerpoint/2010/main" val="1194804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1876926" y="1792598"/>
            <a:ext cx="11297652" cy="5951948"/>
          </a:xfrm>
          <a:prstGeom prst="rect">
            <a:avLst/>
          </a:prstGeom>
          <a:solidFill>
            <a:schemeClr val="tx2"/>
          </a:solidFill>
          <a:ln/>
        </p:spPr>
        <p:txBody>
          <a:bodyPr/>
          <a:lstStyle/>
          <a:p>
            <a:pPr algn="l"/>
            <a:r>
              <a:rPr lang="en-GB" b="1" i="0" dirty="0">
                <a:solidFill>
                  <a:srgbClr val="475569"/>
                </a:solidFill>
                <a:effectLst/>
                <a:highlight>
                  <a:srgbClr val="FFFFFF"/>
                </a:highlight>
              </a:rPr>
              <a:t>Claim</a:t>
            </a:r>
            <a:endParaRPr lang="en-GB" b="0" i="0" dirty="0">
              <a:solidFill>
                <a:srgbClr val="475569"/>
              </a:solidFill>
              <a:effectLst/>
              <a:highlight>
                <a:srgbClr val="FFFFFF"/>
              </a:highlight>
            </a:endParaRPr>
          </a:p>
          <a:p>
            <a:pPr algn="l"/>
            <a:r>
              <a:rPr lang="en-GB" b="0" i="0" dirty="0">
                <a:solidFill>
                  <a:srgbClr val="232323"/>
                </a:solidFill>
                <a:effectLst/>
                <a:highlight>
                  <a:srgbClr val="FFFFFF"/>
                </a:highlight>
              </a:rPr>
              <a:t>Your claim is your </a:t>
            </a:r>
            <a:r>
              <a:rPr lang="en-GB" b="0" i="0" dirty="0">
                <a:solidFill>
                  <a:srgbClr val="232323"/>
                </a:solidFill>
                <a:effectLst/>
                <a:highlight>
                  <a:srgbClr val="FFFFFF"/>
                </a:highlight>
                <a:latin typeface="-apple-system"/>
              </a:rPr>
              <a:t>main point. It is the gist of your argument. When delivering a persuasive message, state your claim as clearly as possible. </a:t>
            </a:r>
          </a:p>
          <a:p>
            <a:pPr algn="l"/>
            <a:r>
              <a:rPr lang="en-GB" b="0" i="0" dirty="0">
                <a:solidFill>
                  <a:srgbClr val="232323"/>
                </a:solidFill>
                <a:effectLst/>
                <a:highlight>
                  <a:srgbClr val="FFFFFF"/>
                </a:highlight>
                <a:latin typeface="-apple-system"/>
              </a:rPr>
              <a:t>Example:</a:t>
            </a:r>
          </a:p>
          <a:p>
            <a:pPr algn="l"/>
            <a:r>
              <a:rPr lang="en-GB" b="0" i="1" dirty="0">
                <a:solidFill>
                  <a:srgbClr val="232323"/>
                </a:solidFill>
                <a:effectLst/>
                <a:highlight>
                  <a:srgbClr val="FFFFFF"/>
                </a:highlight>
                <a:latin typeface="-apple-system"/>
              </a:rPr>
              <a:t>“I’d like you to eat dark chocolates because it is a healthier option compared to other sweet foods.”</a:t>
            </a:r>
            <a:endParaRPr lang="en-GB" b="0" i="0" dirty="0">
              <a:solidFill>
                <a:srgbClr val="232323"/>
              </a:solidFill>
              <a:effectLst/>
              <a:highlight>
                <a:srgbClr val="FFFFFF"/>
              </a:highlight>
              <a:latin typeface="-apple-system"/>
            </a:endParaRPr>
          </a:p>
          <a:p>
            <a:pPr algn="l"/>
            <a:r>
              <a:rPr lang="en-GB" b="0" i="0" dirty="0">
                <a:solidFill>
                  <a:srgbClr val="232323"/>
                </a:solidFill>
                <a:effectLst/>
                <a:highlight>
                  <a:srgbClr val="FFFFFF"/>
                </a:highlight>
                <a:latin typeface="-apple-system"/>
              </a:rPr>
              <a:t> </a:t>
            </a:r>
          </a:p>
          <a:p>
            <a:pPr algn="l"/>
            <a:r>
              <a:rPr lang="en-GB" b="1" i="0" dirty="0">
                <a:solidFill>
                  <a:srgbClr val="475569"/>
                </a:solidFill>
                <a:effectLst/>
                <a:highlight>
                  <a:srgbClr val="FFFFFF"/>
                </a:highlight>
                <a:latin typeface="-apple-system"/>
              </a:rPr>
              <a:t>Repetition</a:t>
            </a:r>
            <a:endParaRPr lang="en-GB" b="0" i="0" dirty="0">
              <a:solidFill>
                <a:srgbClr val="475569"/>
              </a:solidFill>
              <a:effectLst/>
              <a:highlight>
                <a:srgbClr val="FFFFFF"/>
              </a:highlight>
              <a:latin typeface="-apple-system"/>
            </a:endParaRPr>
          </a:p>
          <a:p>
            <a:pPr algn="l"/>
            <a:r>
              <a:rPr lang="en-GB" b="0" i="0" dirty="0">
                <a:solidFill>
                  <a:srgbClr val="232323"/>
                </a:solidFill>
                <a:effectLst/>
                <a:highlight>
                  <a:srgbClr val="FFFFFF"/>
                </a:highlight>
                <a:latin typeface="-apple-system"/>
              </a:rPr>
              <a:t>To emphasize your point, and reinforce an argument, you can do repetition. As you keep on repeating words or phrases, it creates a familiarity with your main point or message. This eventually stays in the mind of your audience thus making your message more memorable. Example:</a:t>
            </a:r>
          </a:p>
          <a:p>
            <a:pPr algn="l"/>
            <a:r>
              <a:rPr lang="en-GB" b="0" i="1" dirty="0">
                <a:solidFill>
                  <a:srgbClr val="232323"/>
                </a:solidFill>
                <a:effectLst/>
                <a:highlight>
                  <a:srgbClr val="FFFFFF"/>
                </a:highlight>
                <a:latin typeface="-apple-system"/>
              </a:rPr>
              <a:t>“You can easily choose from the alternatives that I offered you. Both of them are easy solutions.”</a:t>
            </a:r>
            <a:endParaRPr lang="en-GB" b="0" i="0" dirty="0">
              <a:solidFill>
                <a:srgbClr val="232323"/>
              </a:solidFill>
              <a:effectLst/>
              <a:highlight>
                <a:srgbClr val="FFFFFF"/>
              </a:highlight>
              <a:latin typeface="-apple-system"/>
            </a:endParaRPr>
          </a:p>
          <a:p>
            <a:pPr algn="l"/>
            <a:r>
              <a:rPr lang="en-GB" b="0" i="0" dirty="0">
                <a:solidFill>
                  <a:srgbClr val="232323"/>
                </a:solidFill>
                <a:effectLst/>
                <a:highlight>
                  <a:srgbClr val="FFFFFF"/>
                </a:highlight>
                <a:latin typeface="-apple-system"/>
              </a:rPr>
              <a:t> </a:t>
            </a:r>
          </a:p>
          <a:p>
            <a:pPr algn="l"/>
            <a:r>
              <a:rPr lang="en-GB" b="1" i="0" dirty="0">
                <a:solidFill>
                  <a:srgbClr val="475569"/>
                </a:solidFill>
                <a:effectLst/>
                <a:highlight>
                  <a:srgbClr val="FFFFFF"/>
                </a:highlight>
                <a:latin typeface="-apple-system"/>
              </a:rPr>
              <a:t>Colloquial Language</a:t>
            </a:r>
            <a:endParaRPr lang="en-GB" b="0" i="0" dirty="0">
              <a:solidFill>
                <a:srgbClr val="475569"/>
              </a:solidFill>
              <a:effectLst/>
              <a:highlight>
                <a:srgbClr val="FFFFFF"/>
              </a:highlight>
              <a:latin typeface="-apple-system"/>
            </a:endParaRPr>
          </a:p>
          <a:p>
            <a:pPr algn="l"/>
            <a:r>
              <a:rPr lang="en-GB" b="0" i="0" dirty="0">
                <a:solidFill>
                  <a:srgbClr val="232323"/>
                </a:solidFill>
                <a:effectLst/>
                <a:highlight>
                  <a:srgbClr val="FFFFFF"/>
                </a:highlight>
                <a:latin typeface="-apple-system"/>
              </a:rPr>
              <a:t>Using colloquial language is effective when persuading others because it makes your message clearer to them. </a:t>
            </a:r>
          </a:p>
          <a:p>
            <a:pPr algn="l"/>
            <a:r>
              <a:rPr lang="en-GB" b="0" i="0" dirty="0">
                <a:solidFill>
                  <a:srgbClr val="232323"/>
                </a:solidFill>
                <a:effectLst/>
                <a:highlight>
                  <a:srgbClr val="FFFFFF"/>
                </a:highlight>
                <a:latin typeface="-apple-system"/>
              </a:rPr>
              <a:t>Your audience can identify with you and feel as if you are on the same wavelength as them. </a:t>
            </a:r>
          </a:p>
          <a:p>
            <a:pPr algn="l"/>
            <a:r>
              <a:rPr lang="en-GB" b="0" i="0" dirty="0">
                <a:solidFill>
                  <a:srgbClr val="232323"/>
                </a:solidFill>
                <a:effectLst/>
                <a:highlight>
                  <a:srgbClr val="FFFFFF"/>
                </a:highlight>
                <a:latin typeface="-apple-system"/>
              </a:rPr>
              <a:t>Moreover, it sounds more friendly and can make your point appear more practical and realistic. To do this you can use slang when delivering your message – verbally!</a:t>
            </a:r>
          </a:p>
          <a:p>
            <a:pPr algn="l"/>
            <a:endParaRPr lang="en-GB" b="0" i="0" dirty="0">
              <a:solidFill>
                <a:srgbClr val="232323"/>
              </a:solidFill>
              <a:effectLst/>
              <a:highlight>
                <a:srgbClr val="FFFFFF"/>
              </a:highlight>
              <a:latin typeface="-apple-system"/>
            </a:endParaRPr>
          </a:p>
          <a:p>
            <a:pPr algn="l"/>
            <a:r>
              <a:rPr lang="en-GB" b="0" i="0" dirty="0">
                <a:solidFill>
                  <a:srgbClr val="232323"/>
                </a:solidFill>
                <a:effectLst/>
                <a:highlight>
                  <a:srgbClr val="FFFFFF"/>
                </a:highlight>
                <a:latin typeface="-apple-system"/>
              </a:rPr>
              <a:t>Example:</a:t>
            </a:r>
          </a:p>
          <a:p>
            <a:pPr algn="l"/>
            <a:r>
              <a:rPr lang="en-GB" b="0" i="1" dirty="0">
                <a:solidFill>
                  <a:srgbClr val="232323"/>
                </a:solidFill>
                <a:effectLst/>
                <a:highlight>
                  <a:srgbClr val="FFFFFF"/>
                </a:highlight>
                <a:latin typeface="-apple-system"/>
              </a:rPr>
              <a:t>“If you follow their demands then you’re a bunch of half-wits.”</a:t>
            </a:r>
            <a:endParaRPr lang="en-GB" b="0" i="0" dirty="0">
              <a:solidFill>
                <a:srgbClr val="232323"/>
              </a:solidFill>
              <a:effectLst/>
              <a:highlight>
                <a:srgbClr val="FFFFFF"/>
              </a:highlight>
              <a:latin typeface="-apple-system"/>
            </a:endParaRPr>
          </a:p>
          <a:p>
            <a:pPr algn="l"/>
            <a:r>
              <a:rPr lang="en-GB" b="0" i="1" dirty="0">
                <a:solidFill>
                  <a:srgbClr val="232323"/>
                </a:solidFill>
                <a:effectLst/>
                <a:highlight>
                  <a:srgbClr val="FFFFFF"/>
                </a:highlight>
                <a:latin typeface="-apple-system"/>
              </a:rPr>
              <a:t>“Did you travel abroad just to follow his instructions? What a joke!”</a:t>
            </a:r>
            <a:endParaRPr lang="en-GB" b="0" i="0" dirty="0">
              <a:solidFill>
                <a:srgbClr val="232323"/>
              </a:solidFill>
              <a:effectLst/>
              <a:highlight>
                <a:srgbClr val="FFFFFF"/>
              </a:highlight>
              <a:latin typeface="-apple-system"/>
            </a:endParaRPr>
          </a:p>
        </p:txBody>
      </p:sp>
      <p:sp>
        <p:nvSpPr>
          <p:cNvPr id="4" name="Text 2"/>
          <p:cNvSpPr/>
          <p:nvPr/>
        </p:nvSpPr>
        <p:spPr>
          <a:xfrm>
            <a:off x="2361817" y="485054"/>
            <a:ext cx="10812761" cy="1307544"/>
          </a:xfrm>
          <a:prstGeom prst="rect">
            <a:avLst/>
          </a:prstGeom>
          <a:noFill/>
          <a:ln/>
        </p:spPr>
        <p:txBody>
          <a:bodyPr wrap="square" rtlCol="0" anchor="t"/>
          <a:lstStyle/>
          <a:p>
            <a:pPr marL="0" indent="0">
              <a:lnSpc>
                <a:spcPts val="5148"/>
              </a:lnSpc>
              <a:buNone/>
            </a:pPr>
            <a:r>
              <a:rPr lang="en-US" sz="4119" dirty="0">
                <a:solidFill>
                  <a:srgbClr val="FFD9BE"/>
                </a:solidFill>
                <a:latin typeface="Quattrocento" pitchFamily="34" charset="0"/>
                <a:ea typeface="Quattrocento" pitchFamily="34" charset="-122"/>
                <a:cs typeface="Quattrocento" pitchFamily="34" charset="-120"/>
              </a:rPr>
              <a:t>Persuasive Language Steps</a:t>
            </a:r>
            <a:endParaRPr lang="en-US" sz="4119" dirty="0"/>
          </a:p>
        </p:txBody>
      </p:sp>
      <p:sp>
        <p:nvSpPr>
          <p:cNvPr id="6" name="Text 3"/>
          <p:cNvSpPr/>
          <p:nvPr/>
        </p:nvSpPr>
        <p:spPr>
          <a:xfrm>
            <a:off x="2638543" y="2458402"/>
            <a:ext cx="2103001" cy="653891"/>
          </a:xfrm>
          <a:prstGeom prst="rect">
            <a:avLst/>
          </a:prstGeom>
          <a:noFill/>
          <a:ln/>
        </p:spPr>
        <p:txBody>
          <a:bodyPr wrap="square" rtlCol="0" anchor="t"/>
          <a:lstStyle/>
          <a:p>
            <a:pPr marL="0" indent="0" algn="l">
              <a:lnSpc>
                <a:spcPts val="2574"/>
              </a:lnSpc>
              <a:buNone/>
            </a:pPr>
            <a:endParaRPr lang="en-US" sz="2059" dirty="0"/>
          </a:p>
        </p:txBody>
      </p:sp>
      <p:sp>
        <p:nvSpPr>
          <p:cNvPr id="9" name="Text 5"/>
          <p:cNvSpPr/>
          <p:nvPr/>
        </p:nvSpPr>
        <p:spPr>
          <a:xfrm>
            <a:off x="5055274" y="2458402"/>
            <a:ext cx="2103001" cy="653891"/>
          </a:xfrm>
          <a:prstGeom prst="rect">
            <a:avLst/>
          </a:prstGeom>
          <a:noFill/>
          <a:ln/>
        </p:spPr>
        <p:txBody>
          <a:bodyPr wrap="square" rtlCol="0" anchor="t"/>
          <a:lstStyle/>
          <a:p>
            <a:pPr marL="0" indent="0" algn="l">
              <a:lnSpc>
                <a:spcPts val="2574"/>
              </a:lnSpc>
              <a:buNone/>
            </a:pPr>
            <a:endParaRPr lang="en-US" sz="2059" dirty="0"/>
          </a:p>
        </p:txBody>
      </p:sp>
      <p:sp>
        <p:nvSpPr>
          <p:cNvPr id="12" name="Text 7"/>
          <p:cNvSpPr/>
          <p:nvPr/>
        </p:nvSpPr>
        <p:spPr>
          <a:xfrm>
            <a:off x="7426106" y="2458402"/>
            <a:ext cx="2103001" cy="653891"/>
          </a:xfrm>
          <a:prstGeom prst="rect">
            <a:avLst/>
          </a:prstGeom>
          <a:noFill/>
          <a:ln/>
        </p:spPr>
        <p:txBody>
          <a:bodyPr wrap="square" rtlCol="0" anchor="t"/>
          <a:lstStyle/>
          <a:p>
            <a:pPr marL="0" indent="0" algn="l">
              <a:lnSpc>
                <a:spcPts val="2574"/>
              </a:lnSpc>
              <a:buNone/>
            </a:pPr>
            <a:endParaRPr lang="en-US" sz="2059" dirty="0"/>
          </a:p>
        </p:txBody>
      </p:sp>
      <p:sp>
        <p:nvSpPr>
          <p:cNvPr id="15" name="Text 9"/>
          <p:cNvSpPr/>
          <p:nvPr/>
        </p:nvSpPr>
        <p:spPr>
          <a:xfrm>
            <a:off x="9796938" y="2470923"/>
            <a:ext cx="2103120" cy="653891"/>
          </a:xfrm>
          <a:prstGeom prst="rect">
            <a:avLst/>
          </a:prstGeom>
          <a:noFill/>
          <a:ln/>
        </p:spPr>
        <p:txBody>
          <a:bodyPr wrap="square" rtlCol="0" anchor="t"/>
          <a:lstStyle/>
          <a:p>
            <a:pPr marL="0" indent="0" algn="l">
              <a:lnSpc>
                <a:spcPts val="2574"/>
              </a:lnSpc>
              <a:buNone/>
            </a:pPr>
            <a:endParaRPr lang="en-US" sz="2059" dirty="0"/>
          </a:p>
        </p:txBody>
      </p:sp>
      <p:sp>
        <p:nvSpPr>
          <p:cNvPr id="5" name="Rectangle 4">
            <a:extLst>
              <a:ext uri="{FF2B5EF4-FFF2-40B4-BE49-F238E27FC236}">
                <a16:creationId xmlns:a16="http://schemas.microsoft.com/office/drawing/2014/main" id="{57E1896A-1242-9B84-3104-1C4A6DC4CF6C}"/>
              </a:ext>
            </a:extLst>
          </p:cNvPr>
          <p:cNvSpPr/>
          <p:nvPr/>
        </p:nvSpPr>
        <p:spPr>
          <a:xfrm>
            <a:off x="2167890" y="1964171"/>
            <a:ext cx="10585584" cy="6184231"/>
          </a:xfrm>
          <a:prstGeom prst="rect">
            <a:avLst/>
          </a:prstGeom>
        </p:spPr>
        <p:txBody>
          <a:bodyPr/>
          <a:lstStyle/>
          <a:p>
            <a:pPr lvl="0">
              <a:buChar char="•"/>
            </a:pPr>
            <a:endParaRPr lang="en-IN" sz="3200" dirty="0">
              <a:solidFill>
                <a:schemeClr val="bg1"/>
              </a:solidFill>
            </a:endParaRPr>
          </a:p>
        </p:txBody>
      </p:sp>
    </p:spTree>
    <p:extLst>
      <p:ext uri="{BB962C8B-B14F-4D97-AF65-F5344CB8AC3E}">
        <p14:creationId xmlns:p14="http://schemas.microsoft.com/office/powerpoint/2010/main" val="2078423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1081668" y="1338146"/>
            <a:ext cx="12210586" cy="6322742"/>
          </a:xfrm>
          <a:prstGeom prst="rect">
            <a:avLst/>
          </a:prstGeom>
          <a:solidFill>
            <a:schemeClr val="tx2">
              <a:lumMod val="60000"/>
              <a:lumOff val="40000"/>
            </a:schemeClr>
          </a:solidFill>
          <a:ln/>
        </p:spPr>
        <p:txBody>
          <a:bodyPr/>
          <a:lstStyle/>
          <a:p>
            <a:pPr algn="l"/>
            <a:r>
              <a:rPr lang="en-GB" b="1" i="0" dirty="0">
                <a:solidFill>
                  <a:srgbClr val="475569"/>
                </a:solidFill>
                <a:effectLst/>
                <a:highlight>
                  <a:srgbClr val="FFFFFF"/>
                </a:highlight>
                <a:latin typeface="-apple-system"/>
              </a:rPr>
              <a:t> </a:t>
            </a:r>
            <a:r>
              <a:rPr lang="en-GB" sz="2400" b="1" i="0" dirty="0">
                <a:solidFill>
                  <a:srgbClr val="475569"/>
                </a:solidFill>
                <a:effectLst/>
                <a:highlight>
                  <a:srgbClr val="FFFFFF"/>
                </a:highlight>
                <a:latin typeface="+mj-lt"/>
              </a:rPr>
              <a:t>Jargon words</a:t>
            </a:r>
            <a:endParaRPr lang="en-GB" sz="2400" b="0" i="0" dirty="0">
              <a:solidFill>
                <a:srgbClr val="475569"/>
              </a:solidFill>
              <a:effectLst/>
              <a:highlight>
                <a:srgbClr val="FFFFFF"/>
              </a:highlight>
              <a:latin typeface="+mj-lt"/>
            </a:endParaRPr>
          </a:p>
          <a:p>
            <a:pPr algn="l"/>
            <a:r>
              <a:rPr lang="en-GB" sz="2400" b="0" i="0" dirty="0">
                <a:solidFill>
                  <a:srgbClr val="232323"/>
                </a:solidFill>
                <a:effectLst/>
                <a:highlight>
                  <a:srgbClr val="FFFFFF"/>
                </a:highlight>
                <a:latin typeface="+mj-lt"/>
              </a:rPr>
              <a:t>While we are often told not to use jargon or complex terminology as much as possible, using them in the persuasive language is effective. This is helpful if your audience is professional or intellectual. Using jargon words and formal language can make you sound knowledgeable thus making your point sound reasonable and rational. </a:t>
            </a:r>
          </a:p>
          <a:p>
            <a:pPr algn="l"/>
            <a:r>
              <a:rPr lang="en-GB" sz="2400" b="0" i="0" dirty="0">
                <a:solidFill>
                  <a:srgbClr val="232323"/>
                </a:solidFill>
                <a:effectLst/>
                <a:highlight>
                  <a:srgbClr val="FFFFFF"/>
                </a:highlight>
                <a:latin typeface="+mj-lt"/>
              </a:rPr>
              <a:t>Example:</a:t>
            </a:r>
          </a:p>
          <a:p>
            <a:pPr algn="l"/>
            <a:r>
              <a:rPr lang="en-GB" sz="2400" b="0" i="1" dirty="0">
                <a:solidFill>
                  <a:srgbClr val="232323"/>
                </a:solidFill>
                <a:effectLst/>
                <a:highlight>
                  <a:srgbClr val="FFFFFF"/>
                </a:highlight>
                <a:latin typeface="+mj-lt"/>
              </a:rPr>
              <a:t>“Share your advocacy to your clients to guide them to be aware of value-based purchasing.”</a:t>
            </a:r>
          </a:p>
          <a:p>
            <a:pPr algn="l"/>
            <a:endParaRPr lang="en-GB" sz="2400" i="1" dirty="0">
              <a:solidFill>
                <a:srgbClr val="232323"/>
              </a:solidFill>
              <a:highlight>
                <a:srgbClr val="FFFFFF"/>
              </a:highlight>
              <a:latin typeface="+mj-lt"/>
            </a:endParaRPr>
          </a:p>
          <a:p>
            <a:pPr algn="l"/>
            <a:endParaRPr lang="en-GB" sz="2400" b="0" i="1" dirty="0">
              <a:solidFill>
                <a:srgbClr val="232323"/>
              </a:solidFill>
              <a:effectLst/>
              <a:highlight>
                <a:srgbClr val="FFFFFF"/>
              </a:highlight>
              <a:latin typeface="+mj-lt"/>
            </a:endParaRPr>
          </a:p>
          <a:p>
            <a:pPr algn="l"/>
            <a:r>
              <a:rPr lang="en-GB" sz="2400" b="1" i="0" dirty="0">
                <a:solidFill>
                  <a:srgbClr val="475569"/>
                </a:solidFill>
                <a:effectLst/>
                <a:highlight>
                  <a:srgbClr val="FFFFFF"/>
                </a:highlight>
                <a:latin typeface="+mj-lt"/>
              </a:rPr>
              <a:t>Emotive appeals</a:t>
            </a:r>
            <a:endParaRPr lang="en-GB" sz="2400" b="0" i="0" dirty="0">
              <a:solidFill>
                <a:srgbClr val="475569"/>
              </a:solidFill>
              <a:effectLst/>
              <a:highlight>
                <a:srgbClr val="FFFFFF"/>
              </a:highlight>
              <a:latin typeface="+mj-lt"/>
            </a:endParaRPr>
          </a:p>
          <a:p>
            <a:pPr algn="l"/>
            <a:r>
              <a:rPr lang="en-GB" sz="2400" b="0" i="0" dirty="0">
                <a:solidFill>
                  <a:srgbClr val="232323"/>
                </a:solidFill>
                <a:effectLst/>
                <a:highlight>
                  <a:srgbClr val="FFFFFF"/>
                </a:highlight>
                <a:latin typeface="+mj-lt"/>
              </a:rPr>
              <a:t>Engaging people’s feelings is another technique used to convince others. Most of the time, emotions become the motivation for why people do things. When people emotionally get in touch with you and are swayed by their emotions, they are more likely to agree with you. </a:t>
            </a:r>
          </a:p>
          <a:p>
            <a:pPr algn="l"/>
            <a:r>
              <a:rPr lang="en-GB" sz="2400" i="1" dirty="0">
                <a:solidFill>
                  <a:srgbClr val="232323"/>
                </a:solidFill>
                <a:highlight>
                  <a:srgbClr val="FFFFFF"/>
                </a:highlight>
                <a:latin typeface="+mj-lt"/>
              </a:rPr>
              <a:t>Talk of hunger, lack of basic facilities</a:t>
            </a:r>
          </a:p>
          <a:p>
            <a:pPr algn="l"/>
            <a:r>
              <a:rPr lang="en-GB" b="0" i="0" dirty="0">
                <a:solidFill>
                  <a:srgbClr val="232323"/>
                </a:solidFill>
                <a:effectLst/>
                <a:highlight>
                  <a:srgbClr val="FFFFFF"/>
                </a:highlight>
                <a:latin typeface="-apple-system"/>
              </a:rPr>
              <a:t> </a:t>
            </a:r>
          </a:p>
        </p:txBody>
      </p:sp>
      <p:sp>
        <p:nvSpPr>
          <p:cNvPr id="4" name="Text 2"/>
          <p:cNvSpPr/>
          <p:nvPr/>
        </p:nvSpPr>
        <p:spPr>
          <a:xfrm>
            <a:off x="2361817" y="485054"/>
            <a:ext cx="10812761" cy="1307544"/>
          </a:xfrm>
          <a:prstGeom prst="rect">
            <a:avLst/>
          </a:prstGeom>
          <a:noFill/>
          <a:ln/>
        </p:spPr>
        <p:txBody>
          <a:bodyPr wrap="square" rtlCol="0" anchor="t"/>
          <a:lstStyle/>
          <a:p>
            <a:pPr marL="0" indent="0">
              <a:lnSpc>
                <a:spcPts val="5148"/>
              </a:lnSpc>
              <a:buNone/>
            </a:pPr>
            <a:r>
              <a:rPr lang="en-US" sz="4119" dirty="0">
                <a:solidFill>
                  <a:srgbClr val="FFD9BE"/>
                </a:solidFill>
                <a:latin typeface="Quattrocento" pitchFamily="34" charset="0"/>
                <a:ea typeface="Quattrocento" pitchFamily="34" charset="-122"/>
                <a:cs typeface="Quattrocento" pitchFamily="34" charset="-120"/>
              </a:rPr>
              <a:t>Persuasive Language Steps</a:t>
            </a:r>
            <a:endParaRPr lang="en-US" sz="4119" dirty="0"/>
          </a:p>
        </p:txBody>
      </p:sp>
      <p:sp>
        <p:nvSpPr>
          <p:cNvPr id="6" name="Text 3"/>
          <p:cNvSpPr/>
          <p:nvPr/>
        </p:nvSpPr>
        <p:spPr>
          <a:xfrm>
            <a:off x="2638543" y="2458402"/>
            <a:ext cx="2103001" cy="653891"/>
          </a:xfrm>
          <a:prstGeom prst="rect">
            <a:avLst/>
          </a:prstGeom>
          <a:noFill/>
          <a:ln/>
        </p:spPr>
        <p:txBody>
          <a:bodyPr wrap="square" rtlCol="0" anchor="t"/>
          <a:lstStyle/>
          <a:p>
            <a:pPr marL="0" indent="0" algn="l">
              <a:lnSpc>
                <a:spcPts val="2574"/>
              </a:lnSpc>
              <a:buNone/>
            </a:pPr>
            <a:endParaRPr lang="en-US" sz="2059" dirty="0"/>
          </a:p>
        </p:txBody>
      </p:sp>
      <p:sp>
        <p:nvSpPr>
          <p:cNvPr id="9" name="Text 5"/>
          <p:cNvSpPr/>
          <p:nvPr/>
        </p:nvSpPr>
        <p:spPr>
          <a:xfrm>
            <a:off x="5055274" y="2458402"/>
            <a:ext cx="2103001" cy="653891"/>
          </a:xfrm>
          <a:prstGeom prst="rect">
            <a:avLst/>
          </a:prstGeom>
          <a:noFill/>
          <a:ln/>
        </p:spPr>
        <p:txBody>
          <a:bodyPr wrap="square" rtlCol="0" anchor="t"/>
          <a:lstStyle/>
          <a:p>
            <a:pPr marL="0" indent="0" algn="l">
              <a:lnSpc>
                <a:spcPts val="2574"/>
              </a:lnSpc>
              <a:buNone/>
            </a:pPr>
            <a:endParaRPr lang="en-US" sz="2059" dirty="0"/>
          </a:p>
        </p:txBody>
      </p:sp>
      <p:sp>
        <p:nvSpPr>
          <p:cNvPr id="12" name="Text 7"/>
          <p:cNvSpPr/>
          <p:nvPr/>
        </p:nvSpPr>
        <p:spPr>
          <a:xfrm>
            <a:off x="7426106" y="2458402"/>
            <a:ext cx="2103001" cy="653891"/>
          </a:xfrm>
          <a:prstGeom prst="rect">
            <a:avLst/>
          </a:prstGeom>
          <a:noFill/>
          <a:ln/>
        </p:spPr>
        <p:txBody>
          <a:bodyPr wrap="square" rtlCol="0" anchor="t"/>
          <a:lstStyle/>
          <a:p>
            <a:pPr marL="0" indent="0" algn="l">
              <a:lnSpc>
                <a:spcPts val="2574"/>
              </a:lnSpc>
              <a:buNone/>
            </a:pPr>
            <a:endParaRPr lang="en-US" sz="2059" dirty="0"/>
          </a:p>
        </p:txBody>
      </p:sp>
      <p:sp>
        <p:nvSpPr>
          <p:cNvPr id="15" name="Text 9"/>
          <p:cNvSpPr/>
          <p:nvPr/>
        </p:nvSpPr>
        <p:spPr>
          <a:xfrm>
            <a:off x="9796938" y="2470923"/>
            <a:ext cx="2103120" cy="653891"/>
          </a:xfrm>
          <a:prstGeom prst="rect">
            <a:avLst/>
          </a:prstGeom>
          <a:noFill/>
          <a:ln/>
        </p:spPr>
        <p:txBody>
          <a:bodyPr wrap="square" rtlCol="0" anchor="t"/>
          <a:lstStyle/>
          <a:p>
            <a:pPr marL="0" indent="0" algn="l">
              <a:lnSpc>
                <a:spcPts val="2574"/>
              </a:lnSpc>
              <a:buNone/>
            </a:pPr>
            <a:endParaRPr lang="en-US" sz="2059" dirty="0"/>
          </a:p>
        </p:txBody>
      </p:sp>
      <p:sp>
        <p:nvSpPr>
          <p:cNvPr id="5" name="Rectangle 4">
            <a:extLst>
              <a:ext uri="{FF2B5EF4-FFF2-40B4-BE49-F238E27FC236}">
                <a16:creationId xmlns:a16="http://schemas.microsoft.com/office/drawing/2014/main" id="{57E1896A-1242-9B84-3104-1C4A6DC4CF6C}"/>
              </a:ext>
            </a:extLst>
          </p:cNvPr>
          <p:cNvSpPr/>
          <p:nvPr/>
        </p:nvSpPr>
        <p:spPr>
          <a:xfrm>
            <a:off x="2167890" y="1964171"/>
            <a:ext cx="10585584" cy="6184231"/>
          </a:xfrm>
          <a:prstGeom prst="rect">
            <a:avLst/>
          </a:prstGeom>
        </p:spPr>
        <p:txBody>
          <a:bodyPr/>
          <a:lstStyle/>
          <a:p>
            <a:pPr lvl="0">
              <a:buChar char="•"/>
            </a:pPr>
            <a:endParaRPr lang="en-IN" sz="3200" dirty="0">
              <a:solidFill>
                <a:schemeClr val="bg1"/>
              </a:solidFill>
            </a:endParaRPr>
          </a:p>
        </p:txBody>
      </p:sp>
    </p:spTree>
    <p:extLst>
      <p:ext uri="{BB962C8B-B14F-4D97-AF65-F5344CB8AC3E}">
        <p14:creationId xmlns:p14="http://schemas.microsoft.com/office/powerpoint/2010/main" val="2686494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5A8380-D304-254E-C784-15EDAF35BC18}"/>
              </a:ext>
            </a:extLst>
          </p:cNvPr>
          <p:cNvSpPr/>
          <p:nvPr/>
        </p:nvSpPr>
        <p:spPr>
          <a:xfrm>
            <a:off x="301083" y="646771"/>
            <a:ext cx="13682546" cy="708102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l"/>
            <a:r>
              <a:rPr lang="en-GB" b="1" i="0" dirty="0">
                <a:solidFill>
                  <a:srgbClr val="475569"/>
                </a:solidFill>
                <a:effectLst/>
                <a:highlight>
                  <a:srgbClr val="FFFFFF"/>
                </a:highlight>
              </a:rPr>
              <a:t> Inclusive language</a:t>
            </a:r>
            <a:endParaRPr lang="en-GB" b="0" i="0" dirty="0">
              <a:solidFill>
                <a:srgbClr val="475569"/>
              </a:solidFill>
              <a:effectLst/>
              <a:highlight>
                <a:srgbClr val="FFFFFF"/>
              </a:highlight>
            </a:endParaRPr>
          </a:p>
          <a:p>
            <a:pPr algn="l"/>
            <a:r>
              <a:rPr lang="en-GB" b="0" i="0" dirty="0">
                <a:solidFill>
                  <a:srgbClr val="232323"/>
                </a:solidFill>
                <a:effectLst/>
                <a:highlight>
                  <a:srgbClr val="FFFFFF"/>
                </a:highlight>
              </a:rPr>
              <a:t>Inclusive language is a technique where you try to create an impression that you and your audience are on the same side and share the same viewpoint. This is effective in persuasive language because you position your audience to agree with you by showing that you belong in a team, campaign, or project that they can be part of. To employ inclusive language use ‘us’, ‘we’, and ‘our’.</a:t>
            </a:r>
          </a:p>
          <a:p>
            <a:pPr algn="l"/>
            <a:r>
              <a:rPr lang="en-GB" b="0" i="0" dirty="0">
                <a:solidFill>
                  <a:srgbClr val="232323"/>
                </a:solidFill>
                <a:effectLst/>
                <a:highlight>
                  <a:srgbClr val="FFFFFF"/>
                </a:highlight>
              </a:rPr>
              <a:t>Example:</a:t>
            </a:r>
          </a:p>
          <a:p>
            <a:pPr algn="l"/>
            <a:r>
              <a:rPr lang="en-GB" b="0" i="1" dirty="0">
                <a:solidFill>
                  <a:srgbClr val="232323"/>
                </a:solidFill>
                <a:effectLst/>
                <a:highlight>
                  <a:srgbClr val="FFFFFF"/>
                </a:highlight>
              </a:rPr>
              <a:t>“We are in this together.”</a:t>
            </a:r>
            <a:endParaRPr lang="en-GB" b="0" i="0" dirty="0">
              <a:solidFill>
                <a:srgbClr val="232323"/>
              </a:solidFill>
              <a:effectLst/>
              <a:highlight>
                <a:srgbClr val="FFFFFF"/>
              </a:highlight>
            </a:endParaRPr>
          </a:p>
          <a:p>
            <a:pPr algn="l"/>
            <a:r>
              <a:rPr lang="en-GB" b="0" i="1" dirty="0">
                <a:solidFill>
                  <a:srgbClr val="232323"/>
                </a:solidFill>
                <a:effectLst/>
                <a:highlight>
                  <a:srgbClr val="FFFFFF"/>
                </a:highlight>
              </a:rPr>
              <a:t>“By doing your part we can mitigate the effect of this virus crisis.”</a:t>
            </a:r>
            <a:endParaRPr lang="en-GB" b="0" i="0" dirty="0">
              <a:solidFill>
                <a:srgbClr val="232323"/>
              </a:solidFill>
              <a:effectLst/>
              <a:highlight>
                <a:srgbClr val="FFFFFF"/>
              </a:highlight>
            </a:endParaRPr>
          </a:p>
          <a:p>
            <a:pPr algn="l"/>
            <a:r>
              <a:rPr lang="en-GB" b="0" i="0" dirty="0">
                <a:solidFill>
                  <a:srgbClr val="232323"/>
                </a:solidFill>
                <a:effectLst/>
                <a:highlight>
                  <a:srgbClr val="FFFFFF"/>
                </a:highlight>
              </a:rPr>
              <a:t> </a:t>
            </a:r>
          </a:p>
          <a:p>
            <a:pPr algn="l"/>
            <a:r>
              <a:rPr lang="en-GB" b="1" i="0" dirty="0">
                <a:solidFill>
                  <a:srgbClr val="475569"/>
                </a:solidFill>
                <a:effectLst/>
                <a:highlight>
                  <a:srgbClr val="FFFFFF"/>
                </a:highlight>
              </a:rPr>
              <a:t>Rhetorical question</a:t>
            </a:r>
            <a:endParaRPr lang="en-GB" b="0" i="0" dirty="0">
              <a:solidFill>
                <a:srgbClr val="475569"/>
              </a:solidFill>
              <a:effectLst/>
              <a:highlight>
                <a:srgbClr val="FFFFFF"/>
              </a:highlight>
            </a:endParaRPr>
          </a:p>
          <a:p>
            <a:pPr algn="l"/>
            <a:r>
              <a:rPr lang="en-GB" b="0" i="0" dirty="0">
                <a:solidFill>
                  <a:srgbClr val="232323"/>
                </a:solidFill>
                <a:effectLst/>
                <a:highlight>
                  <a:srgbClr val="FFFFFF"/>
                </a:highlight>
              </a:rPr>
              <a:t>Rhetorical questions are questions that are asked but not required to be answered. They are often used to get the audience’s attention, imply certain answers, emphasize a point, or guide audiences to draw certain conclusions. </a:t>
            </a:r>
          </a:p>
          <a:p>
            <a:pPr algn="l"/>
            <a:endParaRPr lang="en-GB" b="0" i="0" dirty="0">
              <a:solidFill>
                <a:srgbClr val="232323"/>
              </a:solidFill>
              <a:effectLst/>
              <a:highlight>
                <a:srgbClr val="FFFFFF"/>
              </a:highlight>
              <a:latin typeface="-apple-system"/>
            </a:endParaRPr>
          </a:p>
        </p:txBody>
      </p:sp>
    </p:spTree>
    <p:extLst>
      <p:ext uri="{BB962C8B-B14F-4D97-AF65-F5344CB8AC3E}">
        <p14:creationId xmlns:p14="http://schemas.microsoft.com/office/powerpoint/2010/main" val="608951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1455822" y="1282390"/>
            <a:ext cx="12382841" cy="6289288"/>
          </a:xfrm>
          <a:prstGeom prst="rect">
            <a:avLst/>
          </a:prstGeom>
          <a:solidFill>
            <a:schemeClr val="accent1">
              <a:lumMod val="20000"/>
              <a:lumOff val="80000"/>
            </a:schemeClr>
          </a:solidFill>
          <a:ln/>
        </p:spPr>
        <p:txBody>
          <a:bodyPr/>
          <a:lstStyle/>
          <a:p>
            <a:pPr algn="l"/>
            <a:r>
              <a:rPr lang="en-GB" b="1" i="0" dirty="0">
                <a:solidFill>
                  <a:srgbClr val="475569"/>
                </a:solidFill>
                <a:effectLst/>
                <a:highlight>
                  <a:srgbClr val="FFFFFF"/>
                </a:highlight>
              </a:rPr>
              <a:t>Hyperbole</a:t>
            </a:r>
            <a:endParaRPr lang="en-GB" b="0" i="0" dirty="0">
              <a:solidFill>
                <a:srgbClr val="475569"/>
              </a:solidFill>
              <a:effectLst/>
              <a:highlight>
                <a:srgbClr val="FFFFFF"/>
              </a:highlight>
            </a:endParaRPr>
          </a:p>
          <a:p>
            <a:pPr algn="l"/>
            <a:r>
              <a:rPr lang="en-GB" b="0" i="0" dirty="0">
                <a:solidFill>
                  <a:srgbClr val="232323"/>
                </a:solidFill>
                <a:effectLst/>
                <a:highlight>
                  <a:srgbClr val="FFFFFF"/>
                </a:highlight>
              </a:rPr>
              <a:t>Hyperbole is the use of exaggeration. It is often used to make a point or emphasize it. Overstating can be effective as your point can be viewed as greater than it actually is and more urgent and important. Using exaggeration can make two things, to communicate value, or make the situation seem worse. By describing an extreme version of events, it creates a dramatic impact.</a:t>
            </a:r>
          </a:p>
          <a:p>
            <a:pPr algn="l"/>
            <a:endParaRPr lang="en-GB" dirty="0">
              <a:solidFill>
                <a:srgbClr val="232323"/>
              </a:solidFill>
              <a:highlight>
                <a:srgbClr val="FFFFFF"/>
              </a:highlight>
            </a:endParaRPr>
          </a:p>
          <a:p>
            <a:pPr algn="l"/>
            <a:r>
              <a:rPr lang="en-GB" b="0" i="0" dirty="0">
                <a:solidFill>
                  <a:srgbClr val="232323"/>
                </a:solidFill>
                <a:effectLst/>
                <a:highlight>
                  <a:srgbClr val="FFFFFF"/>
                </a:highlight>
              </a:rPr>
              <a:t>They are selling the best </a:t>
            </a:r>
            <a:r>
              <a:rPr lang="en-GB" b="0" i="0" dirty="0" err="1">
                <a:solidFill>
                  <a:srgbClr val="232323"/>
                </a:solidFill>
                <a:effectLst/>
                <a:highlight>
                  <a:srgbClr val="FFFFFF"/>
                </a:highlight>
              </a:rPr>
              <a:t>icecream</a:t>
            </a:r>
            <a:r>
              <a:rPr lang="en-GB" b="0" i="0" dirty="0">
                <a:solidFill>
                  <a:srgbClr val="232323"/>
                </a:solidFill>
                <a:effectLst/>
                <a:highlight>
                  <a:srgbClr val="FFFFFF"/>
                </a:highlight>
              </a:rPr>
              <a:t> in the country.</a:t>
            </a:r>
          </a:p>
          <a:p>
            <a:pPr algn="l"/>
            <a:r>
              <a:rPr lang="en-GB" dirty="0">
                <a:solidFill>
                  <a:srgbClr val="232323"/>
                </a:solidFill>
                <a:highlight>
                  <a:srgbClr val="FFFFFF"/>
                </a:highlight>
              </a:rPr>
              <a:t>They can do it in one second.</a:t>
            </a:r>
          </a:p>
          <a:p>
            <a:pPr algn="l"/>
            <a:endParaRPr lang="en-GB" dirty="0">
              <a:solidFill>
                <a:srgbClr val="232323"/>
              </a:solidFill>
              <a:highlight>
                <a:srgbClr val="FFFFFF"/>
              </a:highlight>
            </a:endParaRPr>
          </a:p>
          <a:p>
            <a:pPr algn="l"/>
            <a:r>
              <a:rPr lang="en-GB" b="1" i="0" dirty="0">
                <a:solidFill>
                  <a:srgbClr val="475569"/>
                </a:solidFill>
                <a:effectLst/>
                <a:highlight>
                  <a:srgbClr val="FFFFFF"/>
                </a:highlight>
              </a:rPr>
              <a:t>Expert opinion</a:t>
            </a:r>
            <a:endParaRPr lang="en-GB" b="0" i="0" dirty="0">
              <a:solidFill>
                <a:srgbClr val="475569"/>
              </a:solidFill>
              <a:effectLst/>
              <a:highlight>
                <a:srgbClr val="FFFFFF"/>
              </a:highlight>
            </a:endParaRPr>
          </a:p>
          <a:p>
            <a:pPr algn="l"/>
            <a:r>
              <a:rPr lang="en-GB" b="0" i="0" dirty="0">
                <a:solidFill>
                  <a:srgbClr val="232323"/>
                </a:solidFill>
                <a:effectLst/>
                <a:highlight>
                  <a:srgbClr val="FFFFFF"/>
                </a:highlight>
              </a:rPr>
              <a:t>Quoting expert’s opinions can help your persuasion message sound more credible. Not only does it add substance but also puts more weight on your argument.</a:t>
            </a:r>
          </a:p>
          <a:p>
            <a:pPr algn="l"/>
            <a:endParaRPr lang="en-GB" b="0" i="0" dirty="0">
              <a:solidFill>
                <a:srgbClr val="232323"/>
              </a:solidFill>
              <a:effectLst/>
              <a:highlight>
                <a:srgbClr val="FFFFFF"/>
              </a:highlight>
            </a:endParaRPr>
          </a:p>
          <a:p>
            <a:pPr algn="l"/>
            <a:r>
              <a:rPr lang="en-GB" dirty="0">
                <a:solidFill>
                  <a:srgbClr val="232323"/>
                </a:solidFill>
                <a:highlight>
                  <a:srgbClr val="FFFFFF"/>
                </a:highlight>
              </a:rPr>
              <a:t>Prof. Raj’s research on computational hydropower proves….</a:t>
            </a:r>
          </a:p>
          <a:p>
            <a:pPr algn="l"/>
            <a:endParaRPr lang="en-GB" b="0" i="0" dirty="0">
              <a:solidFill>
                <a:srgbClr val="232323"/>
              </a:solidFill>
              <a:effectLst/>
              <a:highlight>
                <a:srgbClr val="FFFFFF"/>
              </a:highlight>
            </a:endParaRPr>
          </a:p>
          <a:p>
            <a:pPr algn="l"/>
            <a:r>
              <a:rPr lang="en-GB" b="1" i="0" dirty="0">
                <a:solidFill>
                  <a:srgbClr val="475569"/>
                </a:solidFill>
                <a:effectLst/>
                <a:highlight>
                  <a:srgbClr val="FFFFFF"/>
                </a:highlight>
              </a:rPr>
              <a:t>Facts and statistical evidence</a:t>
            </a:r>
            <a:endParaRPr lang="en-GB" b="0" i="0" dirty="0">
              <a:solidFill>
                <a:srgbClr val="475569"/>
              </a:solidFill>
              <a:effectLst/>
              <a:highlight>
                <a:srgbClr val="FFFFFF"/>
              </a:highlight>
            </a:endParaRPr>
          </a:p>
          <a:p>
            <a:pPr algn="l"/>
            <a:r>
              <a:rPr lang="en-GB" b="0" i="0" dirty="0">
                <a:solidFill>
                  <a:srgbClr val="232323"/>
                </a:solidFill>
                <a:effectLst/>
                <a:highlight>
                  <a:srgbClr val="FFFFFF"/>
                </a:highlight>
              </a:rPr>
              <a:t>Add weight to your argument by incorporating statistics and facts into your persuasive message. This is effective especially to an analytical audience. Including facts and statistics in your message shows that you researched and investigated your claim.</a:t>
            </a:r>
          </a:p>
          <a:p>
            <a:pPr algn="l"/>
            <a:endParaRPr lang="en-GB" dirty="0">
              <a:solidFill>
                <a:srgbClr val="232323"/>
              </a:solidFill>
              <a:highlight>
                <a:srgbClr val="FFFFFF"/>
              </a:highlight>
            </a:endParaRPr>
          </a:p>
          <a:p>
            <a:pPr algn="l"/>
            <a:r>
              <a:rPr lang="en-GB" b="0" i="0" dirty="0">
                <a:solidFill>
                  <a:srgbClr val="232323"/>
                </a:solidFill>
                <a:effectLst/>
                <a:highlight>
                  <a:srgbClr val="FFFFFF"/>
                </a:highlight>
              </a:rPr>
              <a:t>According to the survey conducted by…..</a:t>
            </a:r>
          </a:p>
          <a:p>
            <a:pPr algn="l"/>
            <a:endParaRPr lang="en-GB" b="0" i="0" dirty="0">
              <a:solidFill>
                <a:srgbClr val="232323"/>
              </a:solidFill>
              <a:effectLst/>
              <a:highlight>
                <a:srgbClr val="FFFFFF"/>
              </a:highlight>
              <a:latin typeface="-apple-system"/>
            </a:endParaRPr>
          </a:p>
          <a:p>
            <a:pPr algn="l"/>
            <a:r>
              <a:rPr lang="en-GB" b="0" i="0" dirty="0">
                <a:solidFill>
                  <a:srgbClr val="232323"/>
                </a:solidFill>
                <a:effectLst/>
                <a:highlight>
                  <a:srgbClr val="FFFFFF"/>
                </a:highlight>
                <a:latin typeface="-apple-system"/>
              </a:rPr>
              <a:t> </a:t>
            </a:r>
          </a:p>
        </p:txBody>
      </p:sp>
      <p:sp>
        <p:nvSpPr>
          <p:cNvPr id="4" name="Text 2"/>
          <p:cNvSpPr/>
          <p:nvPr/>
        </p:nvSpPr>
        <p:spPr>
          <a:xfrm>
            <a:off x="2361817" y="485054"/>
            <a:ext cx="10812761" cy="1307544"/>
          </a:xfrm>
          <a:prstGeom prst="rect">
            <a:avLst/>
          </a:prstGeom>
          <a:noFill/>
          <a:ln/>
        </p:spPr>
        <p:txBody>
          <a:bodyPr wrap="square" rtlCol="0" anchor="t"/>
          <a:lstStyle/>
          <a:p>
            <a:pPr marL="0" indent="0">
              <a:lnSpc>
                <a:spcPts val="5148"/>
              </a:lnSpc>
              <a:buNone/>
            </a:pPr>
            <a:r>
              <a:rPr lang="en-US" sz="4119" dirty="0">
                <a:solidFill>
                  <a:srgbClr val="FFD9BE"/>
                </a:solidFill>
                <a:latin typeface="Quattrocento" pitchFamily="34" charset="0"/>
                <a:ea typeface="Quattrocento" pitchFamily="34" charset="-122"/>
                <a:cs typeface="Quattrocento" pitchFamily="34" charset="-120"/>
              </a:rPr>
              <a:t>Persuasive Language Steps</a:t>
            </a:r>
            <a:endParaRPr lang="en-US" sz="4119" dirty="0"/>
          </a:p>
        </p:txBody>
      </p:sp>
      <p:sp>
        <p:nvSpPr>
          <p:cNvPr id="6" name="Text 3"/>
          <p:cNvSpPr/>
          <p:nvPr/>
        </p:nvSpPr>
        <p:spPr>
          <a:xfrm>
            <a:off x="2638543" y="2458402"/>
            <a:ext cx="2103001" cy="653891"/>
          </a:xfrm>
          <a:prstGeom prst="rect">
            <a:avLst/>
          </a:prstGeom>
          <a:noFill/>
          <a:ln/>
        </p:spPr>
        <p:txBody>
          <a:bodyPr wrap="square" rtlCol="0" anchor="t"/>
          <a:lstStyle/>
          <a:p>
            <a:pPr marL="0" indent="0" algn="l">
              <a:lnSpc>
                <a:spcPts val="2574"/>
              </a:lnSpc>
              <a:buNone/>
            </a:pPr>
            <a:endParaRPr lang="en-US" sz="2059" dirty="0"/>
          </a:p>
        </p:txBody>
      </p:sp>
      <p:sp>
        <p:nvSpPr>
          <p:cNvPr id="9" name="Text 5"/>
          <p:cNvSpPr/>
          <p:nvPr/>
        </p:nvSpPr>
        <p:spPr>
          <a:xfrm>
            <a:off x="5055274" y="2458402"/>
            <a:ext cx="2103001" cy="653891"/>
          </a:xfrm>
          <a:prstGeom prst="rect">
            <a:avLst/>
          </a:prstGeom>
          <a:noFill/>
          <a:ln/>
        </p:spPr>
        <p:txBody>
          <a:bodyPr wrap="square" rtlCol="0" anchor="t"/>
          <a:lstStyle/>
          <a:p>
            <a:pPr marL="0" indent="0" algn="l">
              <a:lnSpc>
                <a:spcPts val="2574"/>
              </a:lnSpc>
              <a:buNone/>
            </a:pPr>
            <a:endParaRPr lang="en-US" sz="2059" dirty="0"/>
          </a:p>
        </p:txBody>
      </p:sp>
      <p:sp>
        <p:nvSpPr>
          <p:cNvPr id="12" name="Text 7"/>
          <p:cNvSpPr/>
          <p:nvPr/>
        </p:nvSpPr>
        <p:spPr>
          <a:xfrm>
            <a:off x="7426106" y="2458402"/>
            <a:ext cx="2103001" cy="653891"/>
          </a:xfrm>
          <a:prstGeom prst="rect">
            <a:avLst/>
          </a:prstGeom>
          <a:noFill/>
          <a:ln/>
        </p:spPr>
        <p:txBody>
          <a:bodyPr wrap="square" rtlCol="0" anchor="t"/>
          <a:lstStyle/>
          <a:p>
            <a:pPr marL="0" indent="0" algn="l">
              <a:lnSpc>
                <a:spcPts val="2574"/>
              </a:lnSpc>
              <a:buNone/>
            </a:pPr>
            <a:endParaRPr lang="en-US" sz="2059" dirty="0"/>
          </a:p>
        </p:txBody>
      </p:sp>
      <p:sp>
        <p:nvSpPr>
          <p:cNvPr id="15" name="Text 9"/>
          <p:cNvSpPr/>
          <p:nvPr/>
        </p:nvSpPr>
        <p:spPr>
          <a:xfrm>
            <a:off x="9796938" y="2470923"/>
            <a:ext cx="2103120" cy="653891"/>
          </a:xfrm>
          <a:prstGeom prst="rect">
            <a:avLst/>
          </a:prstGeom>
          <a:noFill/>
          <a:ln/>
        </p:spPr>
        <p:txBody>
          <a:bodyPr wrap="square" rtlCol="0" anchor="t"/>
          <a:lstStyle/>
          <a:p>
            <a:pPr marL="0" indent="0" algn="l">
              <a:lnSpc>
                <a:spcPts val="2574"/>
              </a:lnSpc>
              <a:buNone/>
            </a:pPr>
            <a:endParaRPr lang="en-US" sz="2059" dirty="0"/>
          </a:p>
        </p:txBody>
      </p:sp>
      <p:sp>
        <p:nvSpPr>
          <p:cNvPr id="5" name="Rectangle 4">
            <a:extLst>
              <a:ext uri="{FF2B5EF4-FFF2-40B4-BE49-F238E27FC236}">
                <a16:creationId xmlns:a16="http://schemas.microsoft.com/office/drawing/2014/main" id="{57E1896A-1242-9B84-3104-1C4A6DC4CF6C}"/>
              </a:ext>
            </a:extLst>
          </p:cNvPr>
          <p:cNvSpPr/>
          <p:nvPr/>
        </p:nvSpPr>
        <p:spPr>
          <a:xfrm>
            <a:off x="2167890" y="1964171"/>
            <a:ext cx="10585584" cy="6184231"/>
          </a:xfrm>
          <a:prstGeom prst="rect">
            <a:avLst/>
          </a:prstGeom>
        </p:spPr>
        <p:txBody>
          <a:bodyPr/>
          <a:lstStyle/>
          <a:p>
            <a:pPr lvl="0">
              <a:buChar char="•"/>
            </a:pPr>
            <a:endParaRPr lang="en-IN" sz="3200" dirty="0">
              <a:solidFill>
                <a:schemeClr val="bg1"/>
              </a:solidFill>
            </a:endParaRPr>
          </a:p>
        </p:txBody>
      </p:sp>
    </p:spTree>
    <p:extLst>
      <p:ext uri="{BB962C8B-B14F-4D97-AF65-F5344CB8AC3E}">
        <p14:creationId xmlns:p14="http://schemas.microsoft.com/office/powerpoint/2010/main" val="2954522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1455822" y="1282390"/>
            <a:ext cx="12382841" cy="6289288"/>
          </a:xfrm>
          <a:prstGeom prst="rect">
            <a:avLst/>
          </a:prstGeom>
          <a:solidFill>
            <a:schemeClr val="tx1"/>
          </a:solidFill>
          <a:ln/>
        </p:spPr>
        <p:txBody>
          <a:bodyPr/>
          <a:lstStyle/>
          <a:p>
            <a:pPr algn="l"/>
            <a:endParaRPr lang="en-GB" b="0" i="0" dirty="0">
              <a:solidFill>
                <a:srgbClr val="232323"/>
              </a:solidFill>
              <a:effectLst/>
              <a:highlight>
                <a:srgbClr val="FFFFFF"/>
              </a:highlight>
              <a:latin typeface="-apple-system"/>
            </a:endParaRPr>
          </a:p>
          <a:p>
            <a:pPr algn="l"/>
            <a:r>
              <a:rPr lang="en-GB" b="0" i="0" dirty="0">
                <a:solidFill>
                  <a:srgbClr val="232323"/>
                </a:solidFill>
                <a:effectLst/>
                <a:highlight>
                  <a:srgbClr val="FFFFFF"/>
                </a:highlight>
                <a:latin typeface="-apple-system"/>
              </a:rPr>
              <a:t> Association- </a:t>
            </a:r>
            <a:r>
              <a:rPr lang="en-GB" dirty="0">
                <a:solidFill>
                  <a:schemeClr val="bg2"/>
                </a:solidFill>
              </a:rPr>
              <a:t>This persuasion technique tries to link a product, service, or idea with something already liked or desired by the target audience, such as fun, pleasure, beauty, security, intimacy, success, wealth, etc. The media message doesn’t make explicit claims that you’ll get these things; the association is implied.</a:t>
            </a:r>
          </a:p>
          <a:p>
            <a:pPr algn="l"/>
            <a:endParaRPr lang="en-GB" b="0" i="0" dirty="0">
              <a:solidFill>
                <a:schemeClr val="bg2"/>
              </a:solidFill>
              <a:effectLst/>
              <a:highlight>
                <a:srgbClr val="FFFFFF"/>
              </a:highlight>
              <a:latin typeface="-apple-system"/>
            </a:endParaRPr>
          </a:p>
          <a:p>
            <a:pPr algn="l"/>
            <a:r>
              <a:rPr lang="en-GB" dirty="0">
                <a:solidFill>
                  <a:srgbClr val="232323"/>
                </a:solidFill>
                <a:highlight>
                  <a:srgbClr val="FFFFFF"/>
                </a:highlight>
                <a:latin typeface="-apple-system"/>
              </a:rPr>
              <a:t>Bandwagon- </a:t>
            </a:r>
            <a:r>
              <a:rPr lang="en-GB" dirty="0">
                <a:solidFill>
                  <a:schemeClr val="bg2"/>
                </a:solidFill>
              </a:rPr>
              <a:t>Many ads show lots of people using the product, implying that "everyone is doing it" (or at least, "all the cool people are doing it"). No one likes to be left out or left behind, and these ads urge us to "jump on the bandwagon.” Politicians use the same technique when they say, "The American people want..." How do they know? </a:t>
            </a:r>
          </a:p>
          <a:p>
            <a:pPr algn="l"/>
            <a:endParaRPr lang="en-GB" dirty="0">
              <a:solidFill>
                <a:schemeClr val="bg2"/>
              </a:solidFill>
              <a:highlight>
                <a:srgbClr val="FFFFFF"/>
              </a:highlight>
              <a:latin typeface="-apple-system"/>
            </a:endParaRPr>
          </a:p>
          <a:p>
            <a:pPr algn="l"/>
            <a:r>
              <a:rPr lang="en-GB" b="0" i="0" dirty="0">
                <a:solidFill>
                  <a:srgbClr val="232323"/>
                </a:solidFill>
                <a:effectLst/>
                <a:highlight>
                  <a:srgbClr val="FFFFFF"/>
                </a:highlight>
                <a:latin typeface="-apple-system"/>
              </a:rPr>
              <a:t>Beautiful People– good looking models</a:t>
            </a:r>
          </a:p>
          <a:p>
            <a:pPr algn="l"/>
            <a:endParaRPr lang="en-GB" b="0" i="0" dirty="0">
              <a:solidFill>
                <a:srgbClr val="232323"/>
              </a:solidFill>
              <a:effectLst/>
              <a:highlight>
                <a:srgbClr val="FFFFFF"/>
              </a:highlight>
              <a:latin typeface="-apple-system"/>
            </a:endParaRPr>
          </a:p>
          <a:p>
            <a:pPr algn="l"/>
            <a:r>
              <a:rPr lang="en-GB" dirty="0">
                <a:solidFill>
                  <a:srgbClr val="232323"/>
                </a:solidFill>
                <a:highlight>
                  <a:srgbClr val="FFFFFF"/>
                </a:highlight>
                <a:latin typeface="-apple-system"/>
              </a:rPr>
              <a:t>Bribery- </a:t>
            </a:r>
            <a:r>
              <a:rPr lang="en-GB" dirty="0">
                <a:solidFill>
                  <a:schemeClr val="bg2"/>
                </a:solidFill>
              </a:rPr>
              <a:t>This technique tries to persuade us to buy a product by promising to give us something else, like a discount, a rebate, a coupon, or a "free gift.” Sales, special offers, contests, and sweepstakes are all forms of bribery. Unfortunately, we don’t really get something for free -- part of the sales price covers the cost of the bribe. </a:t>
            </a:r>
          </a:p>
          <a:p>
            <a:pPr algn="l"/>
            <a:endParaRPr lang="en-GB" dirty="0">
              <a:solidFill>
                <a:schemeClr val="bg2"/>
              </a:solidFill>
              <a:highlight>
                <a:srgbClr val="FFFFFF"/>
              </a:highlight>
              <a:latin typeface="-apple-system"/>
            </a:endParaRPr>
          </a:p>
          <a:p>
            <a:pPr algn="l"/>
            <a:r>
              <a:rPr lang="en-GB" b="0" i="0" dirty="0">
                <a:solidFill>
                  <a:srgbClr val="232323"/>
                </a:solidFill>
                <a:effectLst/>
                <a:highlight>
                  <a:srgbClr val="FFFFFF"/>
                </a:highlight>
                <a:latin typeface="-apple-system"/>
              </a:rPr>
              <a:t>Celebrities - </a:t>
            </a:r>
            <a:r>
              <a:rPr lang="en-GB" dirty="0">
                <a:solidFill>
                  <a:schemeClr val="bg2"/>
                </a:solidFill>
              </a:rPr>
              <a:t>We tend to pay attention to famous people. That’s why they’re famous! Ads often use celebrities to grab our attention. By appearing in an ad, celebrities implicitly endorse a product; sometimes the endorsement is explicit. Many people know that companies pay celebrities a lot of money to appear in their ads (Nike’s huge contracts with leading athletes, for example, are well known) but this type of testimonial still seems to be effective.</a:t>
            </a:r>
          </a:p>
          <a:p>
            <a:pPr algn="l"/>
            <a:endParaRPr lang="en-GB" b="0" i="0" dirty="0">
              <a:solidFill>
                <a:schemeClr val="bg2"/>
              </a:solidFill>
              <a:effectLst/>
              <a:highlight>
                <a:srgbClr val="FFFFFF"/>
              </a:highlight>
              <a:latin typeface="-apple-system"/>
            </a:endParaRPr>
          </a:p>
          <a:p>
            <a:pPr algn="l"/>
            <a:r>
              <a:rPr lang="en-GB" dirty="0">
                <a:solidFill>
                  <a:srgbClr val="232323"/>
                </a:solidFill>
                <a:highlight>
                  <a:srgbClr val="FFFFFF"/>
                </a:highlight>
                <a:latin typeface="-apple-system"/>
              </a:rPr>
              <a:t>Experts- </a:t>
            </a:r>
            <a:r>
              <a:rPr lang="en-GB" dirty="0">
                <a:solidFill>
                  <a:schemeClr val="bg2"/>
                </a:solidFill>
              </a:rPr>
              <a:t>We rely on experts to advise us about things that we don’t know ourselves. Scientists, doctors, professors and other professionals often appear in ads and advocacy messages, lending their credibility to the product, service, or idea being sold. </a:t>
            </a:r>
            <a:endParaRPr lang="en-GB" dirty="0">
              <a:solidFill>
                <a:schemeClr val="bg2"/>
              </a:solidFill>
              <a:highlight>
                <a:srgbClr val="FFFFFF"/>
              </a:highlight>
              <a:latin typeface="-apple-system"/>
            </a:endParaRPr>
          </a:p>
          <a:p>
            <a:pPr algn="l"/>
            <a:endParaRPr lang="en-GB" b="0" i="0" dirty="0">
              <a:solidFill>
                <a:srgbClr val="232323"/>
              </a:solidFill>
              <a:effectLst/>
              <a:highlight>
                <a:srgbClr val="FFFFFF"/>
              </a:highlight>
              <a:latin typeface="-apple-system"/>
            </a:endParaRPr>
          </a:p>
        </p:txBody>
      </p:sp>
      <p:sp>
        <p:nvSpPr>
          <p:cNvPr id="4" name="Text 2"/>
          <p:cNvSpPr/>
          <p:nvPr/>
        </p:nvSpPr>
        <p:spPr>
          <a:xfrm>
            <a:off x="2361817" y="485054"/>
            <a:ext cx="10812761" cy="1307544"/>
          </a:xfrm>
          <a:prstGeom prst="rect">
            <a:avLst/>
          </a:prstGeom>
          <a:noFill/>
          <a:ln/>
        </p:spPr>
        <p:txBody>
          <a:bodyPr wrap="square" rtlCol="0" anchor="t"/>
          <a:lstStyle/>
          <a:p>
            <a:pPr marL="0" indent="0">
              <a:lnSpc>
                <a:spcPts val="5148"/>
              </a:lnSpc>
              <a:buNone/>
            </a:pPr>
            <a:r>
              <a:rPr lang="en-US" sz="4119" dirty="0">
                <a:solidFill>
                  <a:srgbClr val="FFD9BE"/>
                </a:solidFill>
                <a:latin typeface="Quattrocento" pitchFamily="34" charset="0"/>
                <a:ea typeface="Quattrocento" pitchFamily="34" charset="-122"/>
                <a:cs typeface="Quattrocento" pitchFamily="34" charset="-120"/>
              </a:rPr>
              <a:t>Persuasive Language Steps - Basic</a:t>
            </a:r>
            <a:endParaRPr lang="en-US" sz="4119" dirty="0"/>
          </a:p>
        </p:txBody>
      </p:sp>
      <p:sp>
        <p:nvSpPr>
          <p:cNvPr id="6" name="Text 3"/>
          <p:cNvSpPr/>
          <p:nvPr/>
        </p:nvSpPr>
        <p:spPr>
          <a:xfrm>
            <a:off x="2638543" y="2458402"/>
            <a:ext cx="2103001" cy="653891"/>
          </a:xfrm>
          <a:prstGeom prst="rect">
            <a:avLst/>
          </a:prstGeom>
          <a:noFill/>
          <a:ln/>
        </p:spPr>
        <p:txBody>
          <a:bodyPr wrap="square" rtlCol="0" anchor="t"/>
          <a:lstStyle/>
          <a:p>
            <a:pPr marL="0" indent="0" algn="l">
              <a:lnSpc>
                <a:spcPts val="2574"/>
              </a:lnSpc>
              <a:buNone/>
            </a:pPr>
            <a:endParaRPr lang="en-US" sz="2059" dirty="0"/>
          </a:p>
        </p:txBody>
      </p:sp>
      <p:sp>
        <p:nvSpPr>
          <p:cNvPr id="9" name="Text 5"/>
          <p:cNvSpPr/>
          <p:nvPr/>
        </p:nvSpPr>
        <p:spPr>
          <a:xfrm>
            <a:off x="5055274" y="2458402"/>
            <a:ext cx="2103001" cy="653891"/>
          </a:xfrm>
          <a:prstGeom prst="rect">
            <a:avLst/>
          </a:prstGeom>
          <a:noFill/>
          <a:ln/>
        </p:spPr>
        <p:txBody>
          <a:bodyPr wrap="square" rtlCol="0" anchor="t"/>
          <a:lstStyle/>
          <a:p>
            <a:pPr marL="0" indent="0" algn="l">
              <a:lnSpc>
                <a:spcPts val="2574"/>
              </a:lnSpc>
              <a:buNone/>
            </a:pPr>
            <a:endParaRPr lang="en-US" sz="2059" dirty="0"/>
          </a:p>
        </p:txBody>
      </p:sp>
      <p:sp>
        <p:nvSpPr>
          <p:cNvPr id="12" name="Text 7"/>
          <p:cNvSpPr/>
          <p:nvPr/>
        </p:nvSpPr>
        <p:spPr>
          <a:xfrm>
            <a:off x="7426106" y="2458402"/>
            <a:ext cx="2103001" cy="653891"/>
          </a:xfrm>
          <a:prstGeom prst="rect">
            <a:avLst/>
          </a:prstGeom>
          <a:noFill/>
          <a:ln/>
        </p:spPr>
        <p:txBody>
          <a:bodyPr wrap="square" rtlCol="0" anchor="t"/>
          <a:lstStyle/>
          <a:p>
            <a:pPr marL="0" indent="0" algn="l">
              <a:lnSpc>
                <a:spcPts val="2574"/>
              </a:lnSpc>
              <a:buNone/>
            </a:pPr>
            <a:endParaRPr lang="en-US" sz="2059" dirty="0"/>
          </a:p>
        </p:txBody>
      </p:sp>
      <p:sp>
        <p:nvSpPr>
          <p:cNvPr id="15" name="Text 9"/>
          <p:cNvSpPr/>
          <p:nvPr/>
        </p:nvSpPr>
        <p:spPr>
          <a:xfrm>
            <a:off x="9796938" y="2470923"/>
            <a:ext cx="2103120" cy="653891"/>
          </a:xfrm>
          <a:prstGeom prst="rect">
            <a:avLst/>
          </a:prstGeom>
          <a:noFill/>
          <a:ln/>
        </p:spPr>
        <p:txBody>
          <a:bodyPr wrap="square" rtlCol="0" anchor="t"/>
          <a:lstStyle/>
          <a:p>
            <a:pPr marL="0" indent="0" algn="l">
              <a:lnSpc>
                <a:spcPts val="2574"/>
              </a:lnSpc>
              <a:buNone/>
            </a:pPr>
            <a:endParaRPr lang="en-US" sz="2059" dirty="0"/>
          </a:p>
        </p:txBody>
      </p:sp>
      <p:sp>
        <p:nvSpPr>
          <p:cNvPr id="5" name="Rectangle 4">
            <a:extLst>
              <a:ext uri="{FF2B5EF4-FFF2-40B4-BE49-F238E27FC236}">
                <a16:creationId xmlns:a16="http://schemas.microsoft.com/office/drawing/2014/main" id="{57E1896A-1242-9B84-3104-1C4A6DC4CF6C}"/>
              </a:ext>
            </a:extLst>
          </p:cNvPr>
          <p:cNvSpPr/>
          <p:nvPr/>
        </p:nvSpPr>
        <p:spPr>
          <a:xfrm>
            <a:off x="2167890" y="1964171"/>
            <a:ext cx="10585584" cy="6184231"/>
          </a:xfrm>
          <a:prstGeom prst="rect">
            <a:avLst/>
          </a:prstGeom>
        </p:spPr>
        <p:txBody>
          <a:bodyPr/>
          <a:lstStyle/>
          <a:p>
            <a:pPr lvl="0">
              <a:buChar char="•"/>
            </a:pPr>
            <a:endParaRPr lang="en-IN" sz="3200" dirty="0">
              <a:solidFill>
                <a:schemeClr val="bg1"/>
              </a:solidFill>
            </a:endParaRPr>
          </a:p>
        </p:txBody>
      </p:sp>
    </p:spTree>
    <p:extLst>
      <p:ext uri="{BB962C8B-B14F-4D97-AF65-F5344CB8AC3E}">
        <p14:creationId xmlns:p14="http://schemas.microsoft.com/office/powerpoint/2010/main" val="1936962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1455822" y="1282390"/>
            <a:ext cx="12382841" cy="6289288"/>
          </a:xfrm>
          <a:prstGeom prst="rect">
            <a:avLst/>
          </a:prstGeom>
          <a:solidFill>
            <a:schemeClr val="tx1"/>
          </a:solidFill>
          <a:ln/>
        </p:spPr>
        <p:txBody>
          <a:bodyPr/>
          <a:lstStyle/>
          <a:p>
            <a:pPr algn="l"/>
            <a:r>
              <a:rPr lang="en-GB" b="0" i="0" dirty="0">
                <a:effectLst/>
                <a:highlight>
                  <a:srgbClr val="FFFFFF"/>
                </a:highlight>
                <a:latin typeface="-apple-system"/>
              </a:rPr>
              <a:t>Charisma-  </a:t>
            </a:r>
            <a:r>
              <a:rPr lang="en-GB" dirty="0">
                <a:solidFill>
                  <a:schemeClr val="bg1"/>
                </a:solidFill>
              </a:rPr>
              <a:t>Sometimes, persuaders can be effective simply by appearing firm, bold, strong, and confident.</a:t>
            </a:r>
            <a:r>
              <a:rPr lang="en-GB" dirty="0"/>
              <a:t> </a:t>
            </a:r>
          </a:p>
          <a:p>
            <a:pPr algn="l"/>
            <a:endParaRPr lang="en-GB" b="0" i="0" dirty="0">
              <a:solidFill>
                <a:srgbClr val="232323"/>
              </a:solidFill>
              <a:effectLst/>
              <a:highlight>
                <a:srgbClr val="FFFFFF"/>
              </a:highlight>
              <a:latin typeface="-apple-system"/>
            </a:endParaRPr>
          </a:p>
          <a:p>
            <a:pPr algn="l"/>
            <a:r>
              <a:rPr lang="en-GB" dirty="0">
                <a:solidFill>
                  <a:srgbClr val="232323"/>
                </a:solidFill>
                <a:highlight>
                  <a:srgbClr val="FFFFFF"/>
                </a:highlight>
                <a:latin typeface="-apple-system"/>
              </a:rPr>
              <a:t>Euphemism - </a:t>
            </a:r>
            <a:r>
              <a:rPr lang="en-GB" dirty="0">
                <a:solidFill>
                  <a:schemeClr val="bg1"/>
                </a:solidFill>
              </a:rPr>
              <a:t>While the Glittering generalities and Name-calling techniques arouse audiences with vivid, emotionally suggestive words, Euphemism tries to pacify audiences in order to make an unpleasant reality more palatable. Bland or abstract terms are used instead of clearer, more graphic words. Thus, we hear about corporate "downsizing" instead of "layoffs," or "intensive interrogation techniques" instead of "torture.” </a:t>
            </a:r>
          </a:p>
          <a:p>
            <a:pPr algn="l"/>
            <a:endParaRPr lang="en-GB" dirty="0">
              <a:solidFill>
                <a:schemeClr val="bg1"/>
              </a:solidFill>
              <a:highlight>
                <a:srgbClr val="FFFFFF"/>
              </a:highlight>
              <a:latin typeface="-apple-system"/>
            </a:endParaRPr>
          </a:p>
          <a:p>
            <a:pPr algn="l"/>
            <a:r>
              <a:rPr lang="en-GB" dirty="0">
                <a:solidFill>
                  <a:schemeClr val="bg1"/>
                </a:solidFill>
              </a:rPr>
              <a:t>Extrapolation. Persuaders sometimes draw huge conclusions on the basis of a few small facts. Extrapolation works by ignoring complexity. It’s most persuasive when it predicts something we hope can or will be true</a:t>
            </a:r>
          </a:p>
          <a:p>
            <a:pPr algn="l"/>
            <a:endParaRPr lang="en-GB" dirty="0">
              <a:solidFill>
                <a:schemeClr val="bg2"/>
              </a:solidFill>
              <a:highlight>
                <a:srgbClr val="FFFFFF"/>
              </a:highlight>
              <a:latin typeface="-apple-system"/>
            </a:endParaRPr>
          </a:p>
          <a:p>
            <a:pPr algn="l"/>
            <a:r>
              <a:rPr lang="en-GB" dirty="0">
                <a:solidFill>
                  <a:schemeClr val="bg2"/>
                </a:solidFill>
              </a:rPr>
              <a:t>Flattery. Persuaders love to flatter us. Politicians and advertisers sometimes speak directly to us: "You know a good deal when you see one." "You expect quality." "You work hard for a living." "You deserve it." Sometimes ads flatter us by showing people doing stupid things, so that we’ll feel smarter or superior. </a:t>
            </a:r>
            <a:endParaRPr lang="en-GB" dirty="0">
              <a:solidFill>
                <a:schemeClr val="bg2"/>
              </a:solidFill>
              <a:highlight>
                <a:srgbClr val="FFFFFF"/>
              </a:highlight>
              <a:latin typeface="-apple-system"/>
            </a:endParaRPr>
          </a:p>
          <a:p>
            <a:pPr algn="l"/>
            <a:endParaRPr lang="en-GB" b="0" i="0" dirty="0">
              <a:solidFill>
                <a:schemeClr val="bg2"/>
              </a:solidFill>
              <a:effectLst/>
              <a:highlight>
                <a:srgbClr val="FFFFFF"/>
              </a:highlight>
              <a:latin typeface="-apple-system"/>
            </a:endParaRPr>
          </a:p>
          <a:p>
            <a:pPr algn="l"/>
            <a:r>
              <a:rPr lang="en-GB" b="0" i="0" dirty="0">
                <a:solidFill>
                  <a:schemeClr val="bg2"/>
                </a:solidFill>
                <a:effectLst/>
                <a:highlight>
                  <a:srgbClr val="FFFFFF"/>
                </a:highlight>
                <a:latin typeface="-apple-system"/>
              </a:rPr>
              <a:t> </a:t>
            </a:r>
            <a:r>
              <a:rPr lang="en-GB" dirty="0">
                <a:solidFill>
                  <a:schemeClr val="bg2"/>
                </a:solidFill>
              </a:rPr>
              <a:t>Nostalgia. This is the opposite of the New technique. Many advertisers invoke a time when life was simpler and quality was supposedly better ("like Mom used to make"). Politicians promise to bring back the "good old days" and restore "tradition." But whose traditions are being restored? Who did they benefit, and who did they harm? This technique works because people tend to forget the bad parts of the past, and remember the good. </a:t>
            </a:r>
            <a:endParaRPr lang="en-GB" b="0" i="0" dirty="0">
              <a:solidFill>
                <a:schemeClr val="bg2"/>
              </a:solidFill>
              <a:effectLst/>
              <a:highlight>
                <a:srgbClr val="FFFFFF"/>
              </a:highlight>
              <a:latin typeface="-apple-system"/>
            </a:endParaRPr>
          </a:p>
        </p:txBody>
      </p:sp>
      <p:sp>
        <p:nvSpPr>
          <p:cNvPr id="4" name="Text 2"/>
          <p:cNvSpPr/>
          <p:nvPr/>
        </p:nvSpPr>
        <p:spPr>
          <a:xfrm>
            <a:off x="2361817" y="485054"/>
            <a:ext cx="10812761" cy="797336"/>
          </a:xfrm>
          <a:prstGeom prst="rect">
            <a:avLst/>
          </a:prstGeom>
          <a:noFill/>
          <a:ln/>
        </p:spPr>
        <p:txBody>
          <a:bodyPr wrap="square" rtlCol="0" anchor="t"/>
          <a:lstStyle/>
          <a:p>
            <a:pPr marL="0" indent="0">
              <a:lnSpc>
                <a:spcPts val="5148"/>
              </a:lnSpc>
              <a:buNone/>
            </a:pPr>
            <a:r>
              <a:rPr lang="en-US" sz="4119" dirty="0">
                <a:solidFill>
                  <a:srgbClr val="FFD9BE"/>
                </a:solidFill>
                <a:latin typeface="Quattrocento" pitchFamily="34" charset="0"/>
                <a:ea typeface="Quattrocento" pitchFamily="34" charset="-122"/>
                <a:cs typeface="Quattrocento" pitchFamily="34" charset="-120"/>
              </a:rPr>
              <a:t>Persuasive Language Steps- intermediate</a:t>
            </a:r>
            <a:endParaRPr lang="en-US" sz="4119" dirty="0"/>
          </a:p>
        </p:txBody>
      </p:sp>
      <p:sp>
        <p:nvSpPr>
          <p:cNvPr id="6" name="Text 3"/>
          <p:cNvSpPr/>
          <p:nvPr/>
        </p:nvSpPr>
        <p:spPr>
          <a:xfrm>
            <a:off x="2638543" y="2458402"/>
            <a:ext cx="2103001" cy="653891"/>
          </a:xfrm>
          <a:prstGeom prst="rect">
            <a:avLst/>
          </a:prstGeom>
          <a:noFill/>
          <a:ln/>
        </p:spPr>
        <p:txBody>
          <a:bodyPr wrap="square" rtlCol="0" anchor="t"/>
          <a:lstStyle/>
          <a:p>
            <a:pPr marL="0" indent="0" algn="l">
              <a:lnSpc>
                <a:spcPts val="2574"/>
              </a:lnSpc>
              <a:buNone/>
            </a:pPr>
            <a:endParaRPr lang="en-US" sz="2059" dirty="0"/>
          </a:p>
        </p:txBody>
      </p:sp>
      <p:sp>
        <p:nvSpPr>
          <p:cNvPr id="9" name="Text 5"/>
          <p:cNvSpPr/>
          <p:nvPr/>
        </p:nvSpPr>
        <p:spPr>
          <a:xfrm>
            <a:off x="5055274" y="2458402"/>
            <a:ext cx="2103001" cy="653891"/>
          </a:xfrm>
          <a:prstGeom prst="rect">
            <a:avLst/>
          </a:prstGeom>
          <a:noFill/>
          <a:ln/>
        </p:spPr>
        <p:txBody>
          <a:bodyPr wrap="square" rtlCol="0" anchor="t"/>
          <a:lstStyle/>
          <a:p>
            <a:pPr marL="0" indent="0" algn="l">
              <a:lnSpc>
                <a:spcPts val="2574"/>
              </a:lnSpc>
              <a:buNone/>
            </a:pPr>
            <a:endParaRPr lang="en-US" sz="2059" dirty="0"/>
          </a:p>
        </p:txBody>
      </p:sp>
      <p:sp>
        <p:nvSpPr>
          <p:cNvPr id="12" name="Text 7"/>
          <p:cNvSpPr/>
          <p:nvPr/>
        </p:nvSpPr>
        <p:spPr>
          <a:xfrm>
            <a:off x="7426106" y="2458402"/>
            <a:ext cx="2103001" cy="653891"/>
          </a:xfrm>
          <a:prstGeom prst="rect">
            <a:avLst/>
          </a:prstGeom>
          <a:noFill/>
          <a:ln/>
        </p:spPr>
        <p:txBody>
          <a:bodyPr wrap="square" rtlCol="0" anchor="t"/>
          <a:lstStyle/>
          <a:p>
            <a:pPr marL="0" indent="0" algn="l">
              <a:lnSpc>
                <a:spcPts val="2574"/>
              </a:lnSpc>
              <a:buNone/>
            </a:pPr>
            <a:endParaRPr lang="en-US" sz="2059" dirty="0"/>
          </a:p>
        </p:txBody>
      </p:sp>
      <p:sp>
        <p:nvSpPr>
          <p:cNvPr id="15" name="Text 9"/>
          <p:cNvSpPr/>
          <p:nvPr/>
        </p:nvSpPr>
        <p:spPr>
          <a:xfrm>
            <a:off x="9796938" y="2470923"/>
            <a:ext cx="2103120" cy="653891"/>
          </a:xfrm>
          <a:prstGeom prst="rect">
            <a:avLst/>
          </a:prstGeom>
          <a:noFill/>
          <a:ln/>
        </p:spPr>
        <p:txBody>
          <a:bodyPr wrap="square" rtlCol="0" anchor="t"/>
          <a:lstStyle/>
          <a:p>
            <a:pPr marL="0" indent="0" algn="l">
              <a:lnSpc>
                <a:spcPts val="2574"/>
              </a:lnSpc>
              <a:buNone/>
            </a:pPr>
            <a:endParaRPr lang="en-US" sz="2059" dirty="0"/>
          </a:p>
        </p:txBody>
      </p:sp>
      <p:sp>
        <p:nvSpPr>
          <p:cNvPr id="5" name="Rectangle 4">
            <a:extLst>
              <a:ext uri="{FF2B5EF4-FFF2-40B4-BE49-F238E27FC236}">
                <a16:creationId xmlns:a16="http://schemas.microsoft.com/office/drawing/2014/main" id="{57E1896A-1242-9B84-3104-1C4A6DC4CF6C}"/>
              </a:ext>
            </a:extLst>
          </p:cNvPr>
          <p:cNvSpPr/>
          <p:nvPr/>
        </p:nvSpPr>
        <p:spPr>
          <a:xfrm>
            <a:off x="2167890" y="1964171"/>
            <a:ext cx="10585584" cy="6184231"/>
          </a:xfrm>
          <a:prstGeom prst="rect">
            <a:avLst/>
          </a:prstGeom>
        </p:spPr>
        <p:txBody>
          <a:bodyPr/>
          <a:lstStyle/>
          <a:p>
            <a:pPr lvl="0">
              <a:buChar char="•"/>
            </a:pPr>
            <a:endParaRPr lang="en-IN" sz="3200" dirty="0">
              <a:solidFill>
                <a:schemeClr val="bg1"/>
              </a:solidFill>
            </a:endParaRPr>
          </a:p>
        </p:txBody>
      </p:sp>
    </p:spTree>
    <p:extLst>
      <p:ext uri="{BB962C8B-B14F-4D97-AF65-F5344CB8AC3E}">
        <p14:creationId xmlns:p14="http://schemas.microsoft.com/office/powerpoint/2010/main" val="2899839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12032"/>
            <a:ext cx="14630400" cy="8229600"/>
          </a:xfrm>
          <a:prstGeom prst="rect">
            <a:avLst/>
          </a:prstGeom>
          <a:solidFill>
            <a:srgbClr val="123332"/>
          </a:solidFill>
          <a:ln/>
        </p:spPr>
        <p:txBody>
          <a:bodyPr/>
          <a:lstStyle/>
          <a:p>
            <a:endParaRPr lang="en-IN"/>
          </a:p>
        </p:txBody>
      </p:sp>
      <p:sp>
        <p:nvSpPr>
          <p:cNvPr id="5" name="Text 2"/>
          <p:cNvSpPr/>
          <p:nvPr/>
        </p:nvSpPr>
        <p:spPr>
          <a:xfrm>
            <a:off x="1949116" y="1056903"/>
            <a:ext cx="11971421" cy="1388745"/>
          </a:xfrm>
          <a:prstGeom prst="rect">
            <a:avLst/>
          </a:prstGeom>
          <a:noFill/>
          <a:ln/>
        </p:spPr>
        <p:txBody>
          <a:bodyPr wrap="squar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Understanding the psychology of persuasion</a:t>
            </a:r>
            <a:endParaRPr lang="en-US" sz="4374" dirty="0"/>
          </a:p>
        </p:txBody>
      </p:sp>
      <p:sp>
        <p:nvSpPr>
          <p:cNvPr id="6" name="Text 3"/>
          <p:cNvSpPr/>
          <p:nvPr/>
        </p:nvSpPr>
        <p:spPr>
          <a:xfrm>
            <a:off x="1949116" y="3226296"/>
            <a:ext cx="11514221" cy="1777008"/>
          </a:xfrm>
          <a:prstGeom prst="rect">
            <a:avLst/>
          </a:prstGeom>
          <a:noFill/>
          <a:ln/>
        </p:spPr>
        <p:txBody>
          <a:bodyPr wrap="square" rtlCol="0" anchor="t"/>
          <a:lstStyle/>
          <a:p>
            <a:pPr marL="0" indent="0">
              <a:lnSpc>
                <a:spcPts val="2799"/>
              </a:lnSpc>
              <a:buNone/>
            </a:pPr>
            <a:r>
              <a:rPr lang="en-US" sz="2400" dirty="0">
                <a:solidFill>
                  <a:srgbClr val="F9EEE7"/>
                </a:solidFill>
                <a:latin typeface="Quattrocento" pitchFamily="34" charset="0"/>
                <a:ea typeface="Quattrocento" pitchFamily="34" charset="-122"/>
                <a:cs typeface="Quattrocento" pitchFamily="34" charset="-120"/>
              </a:rPr>
              <a:t>Persuasion is a complex psychological process, involving factors like emotional triggers, social influences, and cognitive biases. Understanding these underlying mechanisms is key to crafting effective persuasive messages. Successful persuasion often taps into people's innate desires, fears, and need for belonging.</a:t>
            </a:r>
            <a:endParaRPr lang="en-US" sz="2400" dirty="0"/>
          </a:p>
        </p:txBody>
      </p:sp>
      <p:sp>
        <p:nvSpPr>
          <p:cNvPr id="7" name="Text 4"/>
          <p:cNvSpPr/>
          <p:nvPr/>
        </p:nvSpPr>
        <p:spPr>
          <a:xfrm>
            <a:off x="1949117" y="5278398"/>
            <a:ext cx="11129210" cy="1421606"/>
          </a:xfrm>
          <a:prstGeom prst="rect">
            <a:avLst/>
          </a:prstGeom>
          <a:noFill/>
          <a:ln/>
        </p:spPr>
        <p:txBody>
          <a:bodyPr wrap="square" rtlCol="0" anchor="t"/>
          <a:lstStyle/>
          <a:p>
            <a:pPr marL="0" indent="0">
              <a:lnSpc>
                <a:spcPts val="2799"/>
              </a:lnSpc>
              <a:buNone/>
            </a:pPr>
            <a:r>
              <a:rPr lang="en-US" sz="2400" dirty="0">
                <a:solidFill>
                  <a:srgbClr val="F9EEE7"/>
                </a:solidFill>
                <a:latin typeface="Quattrocento" pitchFamily="34" charset="0"/>
                <a:ea typeface="Quattrocento" pitchFamily="34" charset="-122"/>
                <a:cs typeface="Quattrocento" pitchFamily="34" charset="-120"/>
              </a:rPr>
              <a:t>Leveraging the power of reciprocity, scarcity, and social proof can make your arguments more compelling. Framing ideas in a way that resonates with your audience's values and priorities increases your chances of getting them to take action.</a:t>
            </a: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61A4C2-02E0-E427-3AEE-C9A1E6F77FB7}"/>
              </a:ext>
            </a:extLst>
          </p:cNvPr>
          <p:cNvSpPr txBox="1"/>
          <p:nvPr/>
        </p:nvSpPr>
        <p:spPr>
          <a:xfrm>
            <a:off x="825190" y="1025912"/>
            <a:ext cx="12678937" cy="6740307"/>
          </a:xfrm>
          <a:prstGeom prst="rect">
            <a:avLst/>
          </a:prstGeom>
          <a:solidFill>
            <a:schemeClr val="accent1">
              <a:lumMod val="60000"/>
              <a:lumOff val="40000"/>
            </a:schemeClr>
          </a:solidFill>
        </p:spPr>
        <p:txBody>
          <a:bodyPr wrap="square">
            <a:spAutoFit/>
          </a:bodyPr>
          <a:lstStyle/>
          <a:p>
            <a:r>
              <a:rPr lang="en-GB" sz="2400" dirty="0"/>
              <a:t>Denial. This technique is used to escape responsibility for something that is unpopular or controversial. It can be either direct or indirect. A politician who says, "I won’t bring up my opponent’s marital problems," has just brought up the issue without sounding mean.</a:t>
            </a:r>
          </a:p>
          <a:p>
            <a:endParaRPr lang="en-GB" sz="2400" dirty="0"/>
          </a:p>
          <a:p>
            <a:r>
              <a:rPr lang="en-GB" sz="2400" dirty="0"/>
              <a:t>Group dynamics. We are greatly influenced by what other people think and do. We can get carried away by the potent atmosphere of live audiences, rallies, or other gatherings. Group dynamics is a more intense version of the Majority belief and Bandwagon techniques. </a:t>
            </a:r>
          </a:p>
          <a:p>
            <a:endParaRPr lang="en-GB" sz="2400" dirty="0"/>
          </a:p>
          <a:p>
            <a:r>
              <a:rPr lang="en-GB" sz="2400" dirty="0"/>
              <a:t>Majority belief. This technique is similar to the Bandwagon technique. It works on the assumption that if most people believe something, it must be true. That’s why polls and survey results are so often used to back up an argument, even though pollsters will admit that responses vary widely depending on how one asks the question. </a:t>
            </a:r>
          </a:p>
          <a:p>
            <a:endParaRPr lang="en-GB" sz="2400" dirty="0"/>
          </a:p>
          <a:p>
            <a:r>
              <a:rPr lang="en-GB" sz="2400" dirty="0"/>
              <a:t>Scapegoating. Extremely powerful and very common in political speech, Scapegoating blames a problem on one person, group, race, religion, etc. Some people, for example, claim that undocumented (“illegal”) immigrants are the main cause of unemployment in the United States, even though unemployment is a complex problem with many causes. Scapegoating is a particularly dangerous form of the Simple solution technique. </a:t>
            </a:r>
            <a:endParaRPr lang="en-IN" sz="2400" dirty="0"/>
          </a:p>
        </p:txBody>
      </p:sp>
    </p:spTree>
    <p:extLst>
      <p:ext uri="{BB962C8B-B14F-4D97-AF65-F5344CB8AC3E}">
        <p14:creationId xmlns:p14="http://schemas.microsoft.com/office/powerpoint/2010/main" val="143265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sp>
        <p:nvSpPr>
          <p:cNvPr id="5" name="Text 2"/>
          <p:cNvSpPr/>
          <p:nvPr/>
        </p:nvSpPr>
        <p:spPr>
          <a:xfrm>
            <a:off x="833199" y="1959769"/>
            <a:ext cx="7477601" cy="1916430"/>
          </a:xfrm>
          <a:prstGeom prst="rect">
            <a:avLst/>
          </a:prstGeom>
          <a:noFill/>
          <a:ln/>
        </p:spPr>
        <p:txBody>
          <a:bodyPr wrap="square" rtlCol="0" anchor="t"/>
          <a:lstStyle/>
          <a:p>
            <a:pPr marL="0" indent="0">
              <a:lnSpc>
                <a:spcPts val="7545"/>
              </a:lnSpc>
              <a:buNone/>
            </a:pPr>
            <a:r>
              <a:rPr lang="en-US" sz="6036" dirty="0">
                <a:solidFill>
                  <a:srgbClr val="FFD9BE"/>
                </a:solidFill>
                <a:latin typeface="Quattrocento" pitchFamily="34" charset="0"/>
                <a:ea typeface="Quattrocento" pitchFamily="34" charset="-122"/>
                <a:cs typeface="Quattrocento" pitchFamily="34" charset="-120"/>
              </a:rPr>
              <a:t>Introduction to Negotiation Skills</a:t>
            </a:r>
            <a:endParaRPr lang="en-US" sz="6036" dirty="0"/>
          </a:p>
        </p:txBody>
      </p:sp>
      <p:sp>
        <p:nvSpPr>
          <p:cNvPr id="6" name="Text 3"/>
          <p:cNvSpPr/>
          <p:nvPr/>
        </p:nvSpPr>
        <p:spPr>
          <a:xfrm>
            <a:off x="833199" y="4209455"/>
            <a:ext cx="7477601" cy="1421606"/>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Effective negotiation is a critical skill in both personal and professional settings. This introductory session will explore the fundamental principles and strategies for achieving successful outcomes through collaborative problem-solving and clear communication.</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sp>
        <p:nvSpPr>
          <p:cNvPr id="5" name="Text 2"/>
          <p:cNvSpPr/>
          <p:nvPr/>
        </p:nvSpPr>
        <p:spPr>
          <a:xfrm>
            <a:off x="4490799" y="974050"/>
            <a:ext cx="9306401" cy="1388745"/>
          </a:xfrm>
          <a:prstGeom prst="rect">
            <a:avLst/>
          </a:prstGeom>
          <a:noFill/>
          <a:ln/>
        </p:spPr>
        <p:txBody>
          <a:bodyPr wrap="squar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Understanding Your Negotiation Style</a:t>
            </a:r>
            <a:endParaRPr lang="en-US" sz="4374" dirty="0"/>
          </a:p>
        </p:txBody>
      </p:sp>
      <p:sp>
        <p:nvSpPr>
          <p:cNvPr id="6" name="Shape 3"/>
          <p:cNvSpPr/>
          <p:nvPr/>
        </p:nvSpPr>
        <p:spPr>
          <a:xfrm>
            <a:off x="4490799" y="2696051"/>
            <a:ext cx="4542115" cy="2701766"/>
          </a:xfrm>
          <a:prstGeom prst="roundRect">
            <a:avLst>
              <a:gd name="adj" fmla="val 2467"/>
            </a:avLst>
          </a:prstGeom>
          <a:solidFill>
            <a:srgbClr val="234A49"/>
          </a:solidFill>
          <a:ln/>
        </p:spPr>
        <p:txBody>
          <a:bodyPr/>
          <a:lstStyle/>
          <a:p>
            <a:endParaRPr lang="en-IN"/>
          </a:p>
        </p:txBody>
      </p:sp>
      <p:sp>
        <p:nvSpPr>
          <p:cNvPr id="7" name="Text 4"/>
          <p:cNvSpPr/>
          <p:nvPr/>
        </p:nvSpPr>
        <p:spPr>
          <a:xfrm>
            <a:off x="4712970" y="2918222"/>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Competitive</a:t>
            </a:r>
            <a:endParaRPr lang="en-US" sz="2187" dirty="0"/>
          </a:p>
        </p:txBody>
      </p:sp>
      <p:sp>
        <p:nvSpPr>
          <p:cNvPr id="8" name="Text 5"/>
          <p:cNvSpPr/>
          <p:nvPr/>
        </p:nvSpPr>
        <p:spPr>
          <a:xfrm>
            <a:off x="4712970" y="3398639"/>
            <a:ext cx="4097774" cy="1421606"/>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Prioritize your own interests and aim to get the best deal for yourself. Use assertive tactics and be willing to compromise only when necessary.</a:t>
            </a:r>
            <a:endParaRPr lang="en-US" sz="1750" dirty="0"/>
          </a:p>
        </p:txBody>
      </p:sp>
      <p:sp>
        <p:nvSpPr>
          <p:cNvPr id="9" name="Shape 6"/>
          <p:cNvSpPr/>
          <p:nvPr/>
        </p:nvSpPr>
        <p:spPr>
          <a:xfrm>
            <a:off x="9255085" y="2696051"/>
            <a:ext cx="4542115" cy="2701766"/>
          </a:xfrm>
          <a:prstGeom prst="roundRect">
            <a:avLst>
              <a:gd name="adj" fmla="val 2467"/>
            </a:avLst>
          </a:prstGeom>
          <a:solidFill>
            <a:srgbClr val="234A49"/>
          </a:solidFill>
          <a:ln/>
        </p:spPr>
        <p:txBody>
          <a:bodyPr/>
          <a:lstStyle/>
          <a:p>
            <a:endParaRPr lang="en-IN"/>
          </a:p>
        </p:txBody>
      </p:sp>
      <p:sp>
        <p:nvSpPr>
          <p:cNvPr id="10" name="Text 7"/>
          <p:cNvSpPr/>
          <p:nvPr/>
        </p:nvSpPr>
        <p:spPr>
          <a:xfrm>
            <a:off x="9477256" y="2918222"/>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Collaborative</a:t>
            </a:r>
            <a:endParaRPr lang="en-US" sz="2187" dirty="0"/>
          </a:p>
        </p:txBody>
      </p:sp>
      <p:sp>
        <p:nvSpPr>
          <p:cNvPr id="11" name="Text 8"/>
          <p:cNvSpPr/>
          <p:nvPr/>
        </p:nvSpPr>
        <p:spPr>
          <a:xfrm>
            <a:off x="9477256" y="3398639"/>
            <a:ext cx="4097774" cy="1777008"/>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Focus on finding a mutually beneficial solution that satisfies both parties. Emphasize open communication and a willingness to understand the other side's needs.</a:t>
            </a:r>
            <a:endParaRPr lang="en-US" sz="1750" dirty="0"/>
          </a:p>
        </p:txBody>
      </p:sp>
      <p:sp>
        <p:nvSpPr>
          <p:cNvPr id="12" name="Shape 9"/>
          <p:cNvSpPr/>
          <p:nvPr/>
        </p:nvSpPr>
        <p:spPr>
          <a:xfrm>
            <a:off x="4490799" y="5619988"/>
            <a:ext cx="9306401" cy="1635562"/>
          </a:xfrm>
          <a:prstGeom prst="roundRect">
            <a:avLst>
              <a:gd name="adj" fmla="val 4076"/>
            </a:avLst>
          </a:prstGeom>
          <a:solidFill>
            <a:srgbClr val="234A49"/>
          </a:solidFill>
          <a:ln/>
        </p:spPr>
        <p:txBody>
          <a:bodyPr/>
          <a:lstStyle/>
          <a:p>
            <a:endParaRPr lang="en-IN"/>
          </a:p>
        </p:txBody>
      </p:sp>
      <p:sp>
        <p:nvSpPr>
          <p:cNvPr id="13" name="Text 10"/>
          <p:cNvSpPr/>
          <p:nvPr/>
        </p:nvSpPr>
        <p:spPr>
          <a:xfrm>
            <a:off x="4712970" y="5842159"/>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Accommodating</a:t>
            </a:r>
            <a:endParaRPr lang="en-US" sz="2187" dirty="0"/>
          </a:p>
        </p:txBody>
      </p:sp>
      <p:sp>
        <p:nvSpPr>
          <p:cNvPr id="14" name="Text 11"/>
          <p:cNvSpPr/>
          <p:nvPr/>
        </p:nvSpPr>
        <p:spPr>
          <a:xfrm>
            <a:off x="4712970" y="6322576"/>
            <a:ext cx="8862060" cy="710803"/>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Prioritize maintaining relationships and may be willing to make concessions to reach an agreement. Strive for consensus and avoid confrontation.</a:t>
            </a:r>
            <a:endParaRPr lang="en-US" sz="1750" dirty="0"/>
          </a:p>
        </p:txBody>
      </p:sp>
      <p:pic>
        <p:nvPicPr>
          <p:cNvPr id="16" name="Image 0" descr="preencoded.png">
            <a:extLst>
              <a:ext uri="{FF2B5EF4-FFF2-40B4-BE49-F238E27FC236}">
                <a16:creationId xmlns:a16="http://schemas.microsoft.com/office/drawing/2014/main" id="{8D8A5D75-44E7-56F0-61DF-6D54CF36C87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a14:imgEffect>
                  </a14:imgLayer>
                </a14:imgProps>
              </a:ext>
            </a:extLst>
          </a:blip>
          <a:stretch>
            <a:fillRect/>
          </a:stretch>
        </p:blipFill>
        <p:spPr>
          <a:xfrm>
            <a:off x="0" y="0"/>
            <a:ext cx="4367463" cy="82296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pic>
        <p:nvPicPr>
          <p:cNvPr id="4" name="Image 0" descr="preencoded.png"/>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a14:imgEffect>
                  </a14:imgLayer>
                </a14:imgProps>
              </a:ext>
            </a:extLst>
          </a:blip>
          <a:stretch>
            <a:fillRect/>
          </a:stretch>
        </p:blipFill>
        <p:spPr>
          <a:xfrm>
            <a:off x="0" y="0"/>
            <a:ext cx="5486400" cy="8229600"/>
          </a:xfrm>
          <a:prstGeom prst="rect">
            <a:avLst/>
          </a:prstGeom>
        </p:spPr>
      </p:pic>
      <p:sp>
        <p:nvSpPr>
          <p:cNvPr id="5" name="Text 2"/>
          <p:cNvSpPr/>
          <p:nvPr/>
        </p:nvSpPr>
        <p:spPr>
          <a:xfrm>
            <a:off x="6319599" y="1921073"/>
            <a:ext cx="7477601" cy="1388745"/>
          </a:xfrm>
          <a:prstGeom prst="rect">
            <a:avLst/>
          </a:prstGeom>
          <a:noFill/>
          <a:ln/>
        </p:spPr>
        <p:txBody>
          <a:bodyPr wrap="squar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Preparing for Successful Negotiations</a:t>
            </a:r>
            <a:endParaRPr lang="en-US" sz="4374" dirty="0"/>
          </a:p>
        </p:txBody>
      </p:sp>
      <p:sp>
        <p:nvSpPr>
          <p:cNvPr id="6" name="Text 3"/>
          <p:cNvSpPr/>
          <p:nvPr/>
        </p:nvSpPr>
        <p:spPr>
          <a:xfrm>
            <a:off x="6675001" y="3643074"/>
            <a:ext cx="7122200"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F9EEE7"/>
                </a:solidFill>
                <a:latin typeface="Quattrocento" pitchFamily="34" charset="0"/>
                <a:ea typeface="Quattrocento" pitchFamily="34" charset="-122"/>
                <a:cs typeface="Quattrocento" pitchFamily="34" charset="-120"/>
              </a:rPr>
              <a:t>Thoroughly research the other party and the negotiation context to understand their goals, priorities, and potential pain points.</a:t>
            </a:r>
            <a:endParaRPr lang="en-US" sz="1750" dirty="0"/>
          </a:p>
        </p:txBody>
      </p:sp>
      <p:sp>
        <p:nvSpPr>
          <p:cNvPr id="7" name="Text 4"/>
          <p:cNvSpPr/>
          <p:nvPr/>
        </p:nvSpPr>
        <p:spPr>
          <a:xfrm>
            <a:off x="6675001" y="4442698"/>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F9EEE7"/>
                </a:solidFill>
                <a:latin typeface="Quattrocento" pitchFamily="34" charset="0"/>
                <a:ea typeface="Quattrocento" pitchFamily="34" charset="-122"/>
                <a:cs typeface="Quattrocento" pitchFamily="34" charset="-120"/>
              </a:rPr>
              <a:t>Develop a clear strategy with specific objectives, negotiation limits, and fallback positions to maintain control of the process.</a:t>
            </a:r>
            <a:endParaRPr lang="en-US" sz="1750" dirty="0"/>
          </a:p>
        </p:txBody>
      </p:sp>
      <p:sp>
        <p:nvSpPr>
          <p:cNvPr id="8" name="Text 5"/>
          <p:cNvSpPr/>
          <p:nvPr/>
        </p:nvSpPr>
        <p:spPr>
          <a:xfrm>
            <a:off x="6675001" y="5242322"/>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b="1" dirty="0">
                <a:solidFill>
                  <a:srgbClr val="F9EEE7"/>
                </a:solidFill>
                <a:latin typeface="Quattrocento" pitchFamily="34" charset="0"/>
                <a:ea typeface="Quattrocento" pitchFamily="34" charset="-122"/>
                <a:cs typeface="Quattrocento" pitchFamily="34" charset="-120"/>
              </a:rPr>
              <a:t>Anticipate potential challenges or objections</a:t>
            </a:r>
            <a:r>
              <a:rPr lang="en-US" sz="1750" dirty="0">
                <a:solidFill>
                  <a:srgbClr val="F9EEE7"/>
                </a:solidFill>
                <a:latin typeface="Quattrocento" pitchFamily="34" charset="0"/>
                <a:ea typeface="Quattrocento" pitchFamily="34" charset="-122"/>
                <a:cs typeface="Quattrocento" pitchFamily="34" charset="-120"/>
              </a:rPr>
              <a:t> and prepare effective responses and counterarguments to strengthen your negotiation position.</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pic>
        <p:nvPicPr>
          <p:cNvPr id="4" name="Image 0" descr="preencoded.png"/>
          <p:cNvPicPr>
            <a:picLocks noChangeAspect="1"/>
          </p:cNvPicPr>
          <p:nvPr/>
        </p:nvPicPr>
        <p:blipFill>
          <a:blip r:embed="rId3">
            <a:extLst>
              <a:ext uri="{BEBA8EAE-BF5A-486C-A8C5-ECC9F3942E4B}">
                <a14:imgProps xmlns:a14="http://schemas.microsoft.com/office/drawing/2010/main">
                  <a14:imgLayer r:embed="rId4">
                    <a14:imgEffect>
                      <a14:artisticBlur/>
                    </a14:imgEffect>
                    <a14:imgEffect>
                      <a14:brightnessContrast bright="-100000"/>
                    </a14:imgEffect>
                  </a14:imgLayer>
                </a14:imgProps>
              </a:ext>
            </a:extLst>
          </a:blip>
          <a:stretch>
            <a:fillRect/>
          </a:stretch>
        </p:blipFill>
        <p:spPr>
          <a:xfrm>
            <a:off x="9144000" y="0"/>
            <a:ext cx="5486400" cy="8229600"/>
          </a:xfrm>
          <a:prstGeom prst="rect">
            <a:avLst/>
          </a:prstGeom>
        </p:spPr>
      </p:pic>
      <p:sp>
        <p:nvSpPr>
          <p:cNvPr id="5" name="Text 2"/>
          <p:cNvSpPr/>
          <p:nvPr/>
        </p:nvSpPr>
        <p:spPr>
          <a:xfrm>
            <a:off x="833199" y="1884878"/>
            <a:ext cx="7477601" cy="1388745"/>
          </a:xfrm>
          <a:prstGeom prst="rect">
            <a:avLst/>
          </a:prstGeom>
          <a:noFill/>
          <a:ln/>
        </p:spPr>
        <p:txBody>
          <a:bodyPr wrap="squar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Effective Communication Techniques</a:t>
            </a:r>
            <a:endParaRPr lang="en-US" sz="4374" dirty="0"/>
          </a:p>
        </p:txBody>
      </p:sp>
      <p:graphicFrame>
        <p:nvGraphicFramePr>
          <p:cNvPr id="9" name="Diagram 8">
            <a:extLst>
              <a:ext uri="{FF2B5EF4-FFF2-40B4-BE49-F238E27FC236}">
                <a16:creationId xmlns:a16="http://schemas.microsoft.com/office/drawing/2014/main" id="{C4B6F265-8D12-8884-90A5-31D46D65896C}"/>
              </a:ext>
            </a:extLst>
          </p:cNvPr>
          <p:cNvGraphicFramePr/>
          <p:nvPr>
            <p:extLst>
              <p:ext uri="{D42A27DB-BD31-4B8C-83A1-F6EECF244321}">
                <p14:modId xmlns:p14="http://schemas.microsoft.com/office/powerpoint/2010/main" val="625670652"/>
              </p:ext>
            </p:extLst>
          </p:nvPr>
        </p:nvGraphicFramePr>
        <p:xfrm>
          <a:off x="833199" y="3606878"/>
          <a:ext cx="7477601" cy="39489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 4"/>
          <p:cNvSpPr/>
          <p:nvPr/>
        </p:nvSpPr>
        <p:spPr>
          <a:xfrm>
            <a:off x="833198" y="5699503"/>
            <a:ext cx="7477601" cy="1066205"/>
          </a:xfrm>
          <a:prstGeom prst="rect">
            <a:avLst/>
          </a:prstGeom>
          <a:noFill/>
          <a:ln/>
        </p:spPr>
        <p:txBody>
          <a:bodyPr wrap="square" rtlCol="0" anchor="t"/>
          <a:lstStyle/>
          <a:p>
            <a:pPr marL="0" indent="0">
              <a:lnSpc>
                <a:spcPts val="2799"/>
              </a:lnSpc>
              <a:buNone/>
            </a:pP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pic>
        <p:nvPicPr>
          <p:cNvPr id="4" name="Image 0" descr="preencoded.png"/>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0" y="0"/>
            <a:ext cx="14630400" cy="8229600"/>
          </a:xfrm>
          <a:prstGeom prst="rect">
            <a:avLst/>
          </a:prstGeom>
        </p:spPr>
      </p:pic>
      <p:sp>
        <p:nvSpPr>
          <p:cNvPr id="5" name="Shape 2"/>
          <p:cNvSpPr/>
          <p:nvPr/>
        </p:nvSpPr>
        <p:spPr>
          <a:xfrm>
            <a:off x="0" y="-12032"/>
            <a:ext cx="14630400" cy="8229600"/>
          </a:xfrm>
          <a:prstGeom prst="rect">
            <a:avLst/>
          </a:prstGeom>
          <a:solidFill>
            <a:srgbClr val="123332">
              <a:alpha val="80000"/>
            </a:srgbClr>
          </a:solidFill>
          <a:ln/>
        </p:spPr>
        <p:txBody>
          <a:bodyPr/>
          <a:lstStyle/>
          <a:p>
            <a:endParaRPr lang="en-IN"/>
          </a:p>
        </p:txBody>
      </p:sp>
      <p:sp>
        <p:nvSpPr>
          <p:cNvPr id="6" name="Text 3"/>
          <p:cNvSpPr/>
          <p:nvPr/>
        </p:nvSpPr>
        <p:spPr>
          <a:xfrm>
            <a:off x="2348389" y="788075"/>
            <a:ext cx="8375333"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Identifying and Addressing Biases</a:t>
            </a:r>
            <a:endParaRPr lang="en-US" sz="4374" dirty="0"/>
          </a:p>
        </p:txBody>
      </p:sp>
      <p:sp>
        <p:nvSpPr>
          <p:cNvPr id="7" name="Shape 4"/>
          <p:cNvSpPr/>
          <p:nvPr/>
        </p:nvSpPr>
        <p:spPr>
          <a:xfrm>
            <a:off x="7301270" y="1815703"/>
            <a:ext cx="27742" cy="5625703"/>
          </a:xfrm>
          <a:prstGeom prst="rect">
            <a:avLst/>
          </a:prstGeom>
          <a:solidFill>
            <a:srgbClr val="EF9C82"/>
          </a:solidFill>
          <a:ln/>
        </p:spPr>
        <p:txBody>
          <a:bodyPr/>
          <a:lstStyle/>
          <a:p>
            <a:endParaRPr lang="en-IN"/>
          </a:p>
        </p:txBody>
      </p:sp>
      <p:sp>
        <p:nvSpPr>
          <p:cNvPr id="8" name="Shape 5"/>
          <p:cNvSpPr/>
          <p:nvPr/>
        </p:nvSpPr>
        <p:spPr>
          <a:xfrm>
            <a:off x="6287512" y="2225338"/>
            <a:ext cx="777597" cy="27742"/>
          </a:xfrm>
          <a:prstGeom prst="rect">
            <a:avLst/>
          </a:prstGeom>
          <a:solidFill>
            <a:srgbClr val="EF9C82"/>
          </a:solidFill>
          <a:ln/>
        </p:spPr>
        <p:txBody>
          <a:bodyPr/>
          <a:lstStyle/>
          <a:p>
            <a:endParaRPr lang="en-IN"/>
          </a:p>
        </p:txBody>
      </p:sp>
      <p:sp>
        <p:nvSpPr>
          <p:cNvPr id="9" name="Shape 6"/>
          <p:cNvSpPr/>
          <p:nvPr/>
        </p:nvSpPr>
        <p:spPr>
          <a:xfrm>
            <a:off x="7065109" y="1989296"/>
            <a:ext cx="499943" cy="499943"/>
          </a:xfrm>
          <a:prstGeom prst="roundRect">
            <a:avLst>
              <a:gd name="adj" fmla="val 13333"/>
            </a:avLst>
          </a:prstGeom>
          <a:solidFill>
            <a:srgbClr val="234A49"/>
          </a:solidFill>
          <a:ln/>
        </p:spPr>
        <p:txBody>
          <a:bodyPr/>
          <a:lstStyle/>
          <a:p>
            <a:endParaRPr lang="en-IN"/>
          </a:p>
        </p:txBody>
      </p:sp>
      <p:sp>
        <p:nvSpPr>
          <p:cNvPr id="10" name="Text 7"/>
          <p:cNvSpPr/>
          <p:nvPr/>
        </p:nvSpPr>
        <p:spPr>
          <a:xfrm>
            <a:off x="7256085" y="2030968"/>
            <a:ext cx="117991" cy="416481"/>
          </a:xfrm>
          <a:prstGeom prst="rect">
            <a:avLst/>
          </a:prstGeom>
          <a:noFill/>
          <a:ln/>
        </p:spPr>
        <p:txBody>
          <a:bodyPr wrap="none" rtlCol="0" anchor="t"/>
          <a:lstStyle/>
          <a:p>
            <a:pPr marL="0" indent="0" algn="ctr">
              <a:lnSpc>
                <a:spcPts val="3281"/>
              </a:lnSpc>
              <a:buNone/>
            </a:pPr>
            <a:r>
              <a:rPr lang="en-US" sz="2624" dirty="0">
                <a:solidFill>
                  <a:srgbClr val="FFD9BE"/>
                </a:solidFill>
                <a:latin typeface="Quattrocento" pitchFamily="34" charset="0"/>
                <a:ea typeface="Quattrocento" pitchFamily="34" charset="-122"/>
                <a:cs typeface="Quattrocento" pitchFamily="34" charset="-120"/>
              </a:rPr>
              <a:t>1</a:t>
            </a:r>
            <a:endParaRPr lang="en-US" sz="2624" dirty="0"/>
          </a:p>
        </p:txBody>
      </p:sp>
      <p:sp>
        <p:nvSpPr>
          <p:cNvPr id="11" name="Text 8"/>
          <p:cNvSpPr/>
          <p:nvPr/>
        </p:nvSpPr>
        <p:spPr>
          <a:xfrm>
            <a:off x="3315533" y="2037874"/>
            <a:ext cx="2777490" cy="347186"/>
          </a:xfrm>
          <a:prstGeom prst="rect">
            <a:avLst/>
          </a:prstGeom>
          <a:noFill/>
          <a:ln/>
        </p:spPr>
        <p:txBody>
          <a:bodyPr wrap="none" rtlCol="0" anchor="t"/>
          <a:lstStyle/>
          <a:p>
            <a:pPr marL="0" indent="0" algn="r">
              <a:lnSpc>
                <a:spcPts val="2734"/>
              </a:lnSpc>
              <a:buNone/>
            </a:pPr>
            <a:r>
              <a:rPr lang="en-US" sz="2187" dirty="0">
                <a:solidFill>
                  <a:srgbClr val="FFD9BE"/>
                </a:solidFill>
                <a:latin typeface="Quattrocento" pitchFamily="34" charset="0"/>
                <a:ea typeface="Quattrocento" pitchFamily="34" charset="-122"/>
                <a:cs typeface="Quattrocento" pitchFamily="34" charset="-120"/>
              </a:rPr>
              <a:t>Recognize Your Biases</a:t>
            </a:r>
            <a:endParaRPr lang="en-US" sz="2187" dirty="0"/>
          </a:p>
        </p:txBody>
      </p:sp>
      <p:sp>
        <p:nvSpPr>
          <p:cNvPr id="12" name="Text 9"/>
          <p:cNvSpPr/>
          <p:nvPr/>
        </p:nvSpPr>
        <p:spPr>
          <a:xfrm>
            <a:off x="2348389" y="2518291"/>
            <a:ext cx="3744635" cy="1777008"/>
          </a:xfrm>
          <a:prstGeom prst="rect">
            <a:avLst/>
          </a:prstGeom>
          <a:noFill/>
          <a:ln/>
        </p:spPr>
        <p:txBody>
          <a:bodyPr wrap="square" rtlCol="0" anchor="t"/>
          <a:lstStyle/>
          <a:p>
            <a:pPr marL="0" indent="0" algn="r">
              <a:lnSpc>
                <a:spcPts val="2799"/>
              </a:lnSpc>
              <a:buNone/>
            </a:pPr>
            <a:r>
              <a:rPr lang="en-US" sz="1750" dirty="0">
                <a:solidFill>
                  <a:srgbClr val="F9EEE7"/>
                </a:solidFill>
                <a:latin typeface="Quattrocento" pitchFamily="34" charset="0"/>
                <a:ea typeface="Quattrocento" pitchFamily="34" charset="-122"/>
                <a:cs typeface="Quattrocento" pitchFamily="34" charset="-120"/>
              </a:rPr>
              <a:t>Identify your own unconscious biases that may influence your negotiation decisions. Reflect on your background, experiences, and preconceptions.</a:t>
            </a:r>
            <a:endParaRPr lang="en-US" sz="1750" dirty="0"/>
          </a:p>
        </p:txBody>
      </p:sp>
      <p:sp>
        <p:nvSpPr>
          <p:cNvPr id="13" name="Shape 10"/>
          <p:cNvSpPr/>
          <p:nvPr/>
        </p:nvSpPr>
        <p:spPr>
          <a:xfrm>
            <a:off x="7565053" y="3336191"/>
            <a:ext cx="777597" cy="27742"/>
          </a:xfrm>
          <a:prstGeom prst="rect">
            <a:avLst/>
          </a:prstGeom>
          <a:solidFill>
            <a:srgbClr val="EF9C82"/>
          </a:solidFill>
          <a:ln/>
        </p:spPr>
        <p:txBody>
          <a:bodyPr/>
          <a:lstStyle/>
          <a:p>
            <a:endParaRPr lang="en-IN"/>
          </a:p>
        </p:txBody>
      </p:sp>
      <p:sp>
        <p:nvSpPr>
          <p:cNvPr id="14" name="Shape 11"/>
          <p:cNvSpPr/>
          <p:nvPr/>
        </p:nvSpPr>
        <p:spPr>
          <a:xfrm>
            <a:off x="7065109" y="3100149"/>
            <a:ext cx="499943" cy="499943"/>
          </a:xfrm>
          <a:prstGeom prst="roundRect">
            <a:avLst>
              <a:gd name="adj" fmla="val 13333"/>
            </a:avLst>
          </a:prstGeom>
          <a:solidFill>
            <a:srgbClr val="234A49"/>
          </a:solidFill>
          <a:ln/>
        </p:spPr>
        <p:txBody>
          <a:bodyPr/>
          <a:lstStyle/>
          <a:p>
            <a:endParaRPr lang="en-IN"/>
          </a:p>
        </p:txBody>
      </p:sp>
      <p:sp>
        <p:nvSpPr>
          <p:cNvPr id="15" name="Text 12"/>
          <p:cNvSpPr/>
          <p:nvPr/>
        </p:nvSpPr>
        <p:spPr>
          <a:xfrm>
            <a:off x="7225725" y="3141821"/>
            <a:ext cx="178713" cy="416481"/>
          </a:xfrm>
          <a:prstGeom prst="rect">
            <a:avLst/>
          </a:prstGeom>
          <a:noFill/>
          <a:ln/>
        </p:spPr>
        <p:txBody>
          <a:bodyPr wrap="none" rtlCol="0" anchor="t"/>
          <a:lstStyle/>
          <a:p>
            <a:pPr marL="0" indent="0" algn="ctr">
              <a:lnSpc>
                <a:spcPts val="3281"/>
              </a:lnSpc>
              <a:buNone/>
            </a:pPr>
            <a:r>
              <a:rPr lang="en-US" sz="2624" dirty="0">
                <a:solidFill>
                  <a:srgbClr val="FFD9BE"/>
                </a:solidFill>
                <a:latin typeface="Quattrocento" pitchFamily="34" charset="0"/>
                <a:ea typeface="Quattrocento" pitchFamily="34" charset="-122"/>
                <a:cs typeface="Quattrocento" pitchFamily="34" charset="-120"/>
              </a:rPr>
              <a:t>2</a:t>
            </a:r>
            <a:endParaRPr lang="en-US" sz="2624" dirty="0"/>
          </a:p>
        </p:txBody>
      </p:sp>
      <p:sp>
        <p:nvSpPr>
          <p:cNvPr id="16" name="Text 13"/>
          <p:cNvSpPr/>
          <p:nvPr/>
        </p:nvSpPr>
        <p:spPr>
          <a:xfrm>
            <a:off x="8537138" y="3148727"/>
            <a:ext cx="2777490" cy="347186"/>
          </a:xfrm>
          <a:prstGeom prst="rect">
            <a:avLst/>
          </a:prstGeom>
          <a:noFill/>
          <a:ln/>
        </p:spPr>
        <p:txBody>
          <a:bodyPr wrap="none" rtlCol="0" anchor="t"/>
          <a:lstStyle/>
          <a:p>
            <a:pPr marL="0" indent="0" algn="l">
              <a:lnSpc>
                <a:spcPts val="2734"/>
              </a:lnSpc>
              <a:buNone/>
            </a:pPr>
            <a:r>
              <a:rPr lang="en-US" sz="2187" dirty="0">
                <a:solidFill>
                  <a:srgbClr val="FFD9BE"/>
                </a:solidFill>
                <a:latin typeface="Quattrocento" pitchFamily="34" charset="0"/>
                <a:ea typeface="Quattrocento" pitchFamily="34" charset="-122"/>
                <a:cs typeface="Quattrocento" pitchFamily="34" charset="-120"/>
              </a:rPr>
              <a:t>Avoid Stereotyping</a:t>
            </a:r>
            <a:endParaRPr lang="en-US" sz="2187" dirty="0"/>
          </a:p>
        </p:txBody>
      </p:sp>
      <p:sp>
        <p:nvSpPr>
          <p:cNvPr id="17" name="Text 14"/>
          <p:cNvSpPr/>
          <p:nvPr/>
        </p:nvSpPr>
        <p:spPr>
          <a:xfrm>
            <a:off x="8537138" y="3629144"/>
            <a:ext cx="3744754" cy="1777008"/>
          </a:xfrm>
          <a:prstGeom prst="rect">
            <a:avLst/>
          </a:prstGeom>
          <a:noFill/>
          <a:ln/>
        </p:spPr>
        <p:txBody>
          <a:bodyPr wrap="square" rtlCol="0" anchor="t"/>
          <a:lstStyle/>
          <a:p>
            <a:pPr marL="0" indent="0" algn="l">
              <a:lnSpc>
                <a:spcPts val="2799"/>
              </a:lnSpc>
              <a:buNone/>
            </a:pPr>
            <a:r>
              <a:rPr lang="en-US" sz="1750" dirty="0">
                <a:solidFill>
                  <a:srgbClr val="F9EEE7"/>
                </a:solidFill>
                <a:latin typeface="Quattrocento" pitchFamily="34" charset="0"/>
                <a:ea typeface="Quattrocento" pitchFamily="34" charset="-122"/>
                <a:cs typeface="Quattrocento" pitchFamily="34" charset="-120"/>
              </a:rPr>
              <a:t>Avoid making assumptions about the other party based on their gender, race, age, or other characteristics. Approach each negotiation with an open mind.</a:t>
            </a:r>
            <a:endParaRPr lang="en-US" sz="1750" dirty="0"/>
          </a:p>
        </p:txBody>
      </p:sp>
      <p:sp>
        <p:nvSpPr>
          <p:cNvPr id="18" name="Shape 15"/>
          <p:cNvSpPr/>
          <p:nvPr/>
        </p:nvSpPr>
        <p:spPr>
          <a:xfrm>
            <a:off x="6287512" y="5149275"/>
            <a:ext cx="777597" cy="27742"/>
          </a:xfrm>
          <a:prstGeom prst="rect">
            <a:avLst/>
          </a:prstGeom>
          <a:solidFill>
            <a:srgbClr val="EF9C82"/>
          </a:solidFill>
          <a:ln/>
        </p:spPr>
        <p:txBody>
          <a:bodyPr/>
          <a:lstStyle/>
          <a:p>
            <a:endParaRPr lang="en-IN"/>
          </a:p>
        </p:txBody>
      </p:sp>
      <p:sp>
        <p:nvSpPr>
          <p:cNvPr id="19" name="Shape 16"/>
          <p:cNvSpPr/>
          <p:nvPr/>
        </p:nvSpPr>
        <p:spPr>
          <a:xfrm>
            <a:off x="7065109" y="4913233"/>
            <a:ext cx="499943" cy="499943"/>
          </a:xfrm>
          <a:prstGeom prst="roundRect">
            <a:avLst>
              <a:gd name="adj" fmla="val 13333"/>
            </a:avLst>
          </a:prstGeom>
          <a:solidFill>
            <a:srgbClr val="234A49"/>
          </a:solidFill>
          <a:ln/>
        </p:spPr>
        <p:txBody>
          <a:bodyPr/>
          <a:lstStyle/>
          <a:p>
            <a:endParaRPr lang="en-IN"/>
          </a:p>
        </p:txBody>
      </p:sp>
      <p:sp>
        <p:nvSpPr>
          <p:cNvPr id="20" name="Text 17"/>
          <p:cNvSpPr/>
          <p:nvPr/>
        </p:nvSpPr>
        <p:spPr>
          <a:xfrm>
            <a:off x="7224415" y="4954905"/>
            <a:ext cx="181332" cy="416481"/>
          </a:xfrm>
          <a:prstGeom prst="rect">
            <a:avLst/>
          </a:prstGeom>
          <a:noFill/>
          <a:ln/>
        </p:spPr>
        <p:txBody>
          <a:bodyPr wrap="none" rtlCol="0" anchor="t"/>
          <a:lstStyle/>
          <a:p>
            <a:pPr marL="0" indent="0" algn="ctr">
              <a:lnSpc>
                <a:spcPts val="3281"/>
              </a:lnSpc>
              <a:buNone/>
            </a:pPr>
            <a:r>
              <a:rPr lang="en-US" sz="2624" dirty="0">
                <a:solidFill>
                  <a:srgbClr val="FFD9BE"/>
                </a:solidFill>
                <a:latin typeface="Quattrocento" pitchFamily="34" charset="0"/>
                <a:ea typeface="Quattrocento" pitchFamily="34" charset="-122"/>
                <a:cs typeface="Quattrocento" pitchFamily="34" charset="-120"/>
              </a:rPr>
              <a:t>3</a:t>
            </a:r>
            <a:endParaRPr lang="en-US" sz="2624" dirty="0"/>
          </a:p>
        </p:txBody>
      </p:sp>
      <p:sp>
        <p:nvSpPr>
          <p:cNvPr id="21" name="Text 18"/>
          <p:cNvSpPr/>
          <p:nvPr/>
        </p:nvSpPr>
        <p:spPr>
          <a:xfrm>
            <a:off x="3315533" y="4961811"/>
            <a:ext cx="2777490" cy="347186"/>
          </a:xfrm>
          <a:prstGeom prst="rect">
            <a:avLst/>
          </a:prstGeom>
          <a:noFill/>
          <a:ln/>
        </p:spPr>
        <p:txBody>
          <a:bodyPr wrap="none" rtlCol="0" anchor="t"/>
          <a:lstStyle/>
          <a:p>
            <a:pPr marL="0" indent="0" algn="r">
              <a:lnSpc>
                <a:spcPts val="2734"/>
              </a:lnSpc>
              <a:buNone/>
            </a:pPr>
            <a:r>
              <a:rPr lang="en-US" sz="2187" dirty="0">
                <a:solidFill>
                  <a:srgbClr val="FFD9BE"/>
                </a:solidFill>
                <a:latin typeface="Quattrocento" pitchFamily="34" charset="0"/>
                <a:ea typeface="Quattrocento" pitchFamily="34" charset="-122"/>
                <a:cs typeface="Quattrocento" pitchFamily="34" charset="-120"/>
              </a:rPr>
              <a:t>Cultivate Empathy</a:t>
            </a:r>
            <a:endParaRPr lang="en-US" sz="2187" dirty="0"/>
          </a:p>
        </p:txBody>
      </p:sp>
      <p:sp>
        <p:nvSpPr>
          <p:cNvPr id="22" name="Text 19"/>
          <p:cNvSpPr/>
          <p:nvPr/>
        </p:nvSpPr>
        <p:spPr>
          <a:xfrm>
            <a:off x="2348389" y="5442228"/>
            <a:ext cx="3744635" cy="1777008"/>
          </a:xfrm>
          <a:prstGeom prst="rect">
            <a:avLst/>
          </a:prstGeom>
          <a:noFill/>
          <a:ln/>
        </p:spPr>
        <p:txBody>
          <a:bodyPr wrap="square" rtlCol="0" anchor="t"/>
          <a:lstStyle/>
          <a:p>
            <a:pPr marL="0" indent="0" algn="r">
              <a:lnSpc>
                <a:spcPts val="2799"/>
              </a:lnSpc>
              <a:buNone/>
            </a:pPr>
            <a:r>
              <a:rPr lang="en-US" sz="1750" dirty="0">
                <a:solidFill>
                  <a:srgbClr val="F9EEE7"/>
                </a:solidFill>
                <a:latin typeface="Quattrocento" pitchFamily="34" charset="0"/>
                <a:ea typeface="Quattrocento" pitchFamily="34" charset="-122"/>
                <a:cs typeface="Quattrocento" pitchFamily="34" charset="-120"/>
              </a:rPr>
              <a:t>Actively listen to the other party's perspective and try to understand their underlying interests and concerns. This can help you address biases and find common ground.</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24064"/>
            <a:ext cx="14630400" cy="8229600"/>
          </a:xfrm>
          <a:prstGeom prst="rect">
            <a:avLst/>
          </a:prstGeom>
          <a:solidFill>
            <a:srgbClr val="123332"/>
          </a:solidFill>
          <a:ln/>
        </p:spPr>
        <p:txBody>
          <a:bodyPr/>
          <a:lstStyle/>
          <a:p>
            <a:endParaRPr lang="en-US" dirty="0"/>
          </a:p>
        </p:txBody>
      </p:sp>
      <p:sp>
        <p:nvSpPr>
          <p:cNvPr id="4" name="Text 2"/>
          <p:cNvSpPr/>
          <p:nvPr/>
        </p:nvSpPr>
        <p:spPr>
          <a:xfrm>
            <a:off x="2348389" y="981075"/>
            <a:ext cx="11704495" cy="1388745"/>
          </a:xfrm>
          <a:prstGeom prst="rect">
            <a:avLst/>
          </a:prstGeom>
          <a:noFill/>
          <a:ln/>
        </p:spPr>
        <p:txBody>
          <a:bodyPr wrap="squar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Strategies for Collaborative Negotiations</a:t>
            </a:r>
            <a:endParaRPr lang="en-US" sz="4374" dirty="0"/>
          </a:p>
        </p:txBody>
      </p:sp>
      <p:sp>
        <p:nvSpPr>
          <p:cNvPr id="9" name="Text 7"/>
          <p:cNvSpPr/>
          <p:nvPr/>
        </p:nvSpPr>
        <p:spPr>
          <a:xfrm>
            <a:off x="4509072" y="2925247"/>
            <a:ext cx="2076807" cy="694373"/>
          </a:xfrm>
          <a:prstGeom prst="rect">
            <a:avLst/>
          </a:prstGeom>
          <a:noFill/>
          <a:ln/>
        </p:spPr>
        <p:txBody>
          <a:bodyPr wrap="square" rtlCol="0" anchor="t"/>
          <a:lstStyle/>
          <a:p>
            <a:pPr marL="0" indent="0">
              <a:lnSpc>
                <a:spcPts val="2734"/>
              </a:lnSpc>
              <a:buNone/>
            </a:pPr>
            <a:endParaRPr lang="en-US" sz="2187" dirty="0"/>
          </a:p>
        </p:txBody>
      </p:sp>
      <p:graphicFrame>
        <p:nvGraphicFramePr>
          <p:cNvPr id="14" name="Diagram 13">
            <a:extLst>
              <a:ext uri="{FF2B5EF4-FFF2-40B4-BE49-F238E27FC236}">
                <a16:creationId xmlns:a16="http://schemas.microsoft.com/office/drawing/2014/main" id="{820D68C5-50E7-9AA4-9C8D-8272550CAD27}"/>
              </a:ext>
            </a:extLst>
          </p:cNvPr>
          <p:cNvGraphicFramePr/>
          <p:nvPr>
            <p:extLst>
              <p:ext uri="{D42A27DB-BD31-4B8C-83A1-F6EECF244321}">
                <p14:modId xmlns:p14="http://schemas.microsoft.com/office/powerpoint/2010/main" val="2023217288"/>
              </p:ext>
            </p:extLst>
          </p:nvPr>
        </p:nvGraphicFramePr>
        <p:xfrm>
          <a:off x="1736338" y="3504487"/>
          <a:ext cx="5399134" cy="4232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 9"/>
          <p:cNvSpPr/>
          <p:nvPr/>
        </p:nvSpPr>
        <p:spPr>
          <a:xfrm>
            <a:off x="7135472" y="2925247"/>
            <a:ext cx="2076807" cy="347186"/>
          </a:xfrm>
          <a:prstGeom prst="rect">
            <a:avLst/>
          </a:prstGeom>
          <a:noFill/>
          <a:ln/>
        </p:spPr>
        <p:txBody>
          <a:bodyPr wrap="none" rtlCol="0" anchor="t"/>
          <a:lstStyle/>
          <a:p>
            <a:pPr marL="0" indent="0">
              <a:lnSpc>
                <a:spcPts val="2734"/>
              </a:lnSpc>
              <a:buNone/>
            </a:pPr>
            <a:endParaRPr lang="en-US" sz="2187" dirty="0"/>
          </a:p>
        </p:txBody>
      </p:sp>
      <p:graphicFrame>
        <p:nvGraphicFramePr>
          <p:cNvPr id="15" name="Diagram 14">
            <a:extLst>
              <a:ext uri="{FF2B5EF4-FFF2-40B4-BE49-F238E27FC236}">
                <a16:creationId xmlns:a16="http://schemas.microsoft.com/office/drawing/2014/main" id="{EBC76BF9-DE19-E77D-7B48-EAE4B78A181B}"/>
              </a:ext>
            </a:extLst>
          </p:cNvPr>
          <p:cNvGraphicFramePr/>
          <p:nvPr>
            <p:extLst>
              <p:ext uri="{D42A27DB-BD31-4B8C-83A1-F6EECF244321}">
                <p14:modId xmlns:p14="http://schemas.microsoft.com/office/powerpoint/2010/main" val="2766477146"/>
              </p:ext>
            </p:extLst>
          </p:nvPr>
        </p:nvGraphicFramePr>
        <p:xfrm>
          <a:off x="7525405" y="2904485"/>
          <a:ext cx="6527479" cy="52288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1711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24064"/>
            <a:ext cx="14630400" cy="8229600"/>
          </a:xfrm>
          <a:prstGeom prst="rect">
            <a:avLst/>
          </a:prstGeom>
          <a:solidFill>
            <a:srgbClr val="123332"/>
          </a:solidFill>
          <a:ln/>
        </p:spPr>
        <p:txBody>
          <a:bodyPr/>
          <a:lstStyle/>
          <a:p>
            <a:endParaRPr lang="en-US" dirty="0"/>
          </a:p>
        </p:txBody>
      </p:sp>
      <p:sp>
        <p:nvSpPr>
          <p:cNvPr id="4" name="Text 2"/>
          <p:cNvSpPr/>
          <p:nvPr/>
        </p:nvSpPr>
        <p:spPr>
          <a:xfrm>
            <a:off x="2348389" y="981075"/>
            <a:ext cx="11704495" cy="1388745"/>
          </a:xfrm>
          <a:prstGeom prst="rect">
            <a:avLst/>
          </a:prstGeom>
          <a:noFill/>
          <a:ln/>
        </p:spPr>
        <p:txBody>
          <a:bodyPr wrap="squar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Strategies for Collaborative Negotiations</a:t>
            </a:r>
            <a:endParaRPr lang="en-US" sz="4374" dirty="0"/>
          </a:p>
        </p:txBody>
      </p:sp>
      <p:sp>
        <p:nvSpPr>
          <p:cNvPr id="9" name="Text 7"/>
          <p:cNvSpPr/>
          <p:nvPr/>
        </p:nvSpPr>
        <p:spPr>
          <a:xfrm>
            <a:off x="4509072" y="2925247"/>
            <a:ext cx="2076807" cy="694373"/>
          </a:xfrm>
          <a:prstGeom prst="rect">
            <a:avLst/>
          </a:prstGeom>
          <a:noFill/>
          <a:ln/>
        </p:spPr>
        <p:txBody>
          <a:bodyPr wrap="square" rtlCol="0" anchor="t"/>
          <a:lstStyle/>
          <a:p>
            <a:pPr marL="0" indent="0">
              <a:lnSpc>
                <a:spcPts val="2734"/>
              </a:lnSpc>
              <a:buNone/>
            </a:pPr>
            <a:endParaRPr lang="en-US" sz="2187" dirty="0"/>
          </a:p>
        </p:txBody>
      </p:sp>
      <p:graphicFrame>
        <p:nvGraphicFramePr>
          <p:cNvPr id="14" name="Diagram 13">
            <a:extLst>
              <a:ext uri="{FF2B5EF4-FFF2-40B4-BE49-F238E27FC236}">
                <a16:creationId xmlns:a16="http://schemas.microsoft.com/office/drawing/2014/main" id="{820D68C5-50E7-9AA4-9C8D-8272550CAD27}"/>
              </a:ext>
            </a:extLst>
          </p:cNvPr>
          <p:cNvGraphicFramePr/>
          <p:nvPr/>
        </p:nvGraphicFramePr>
        <p:xfrm>
          <a:off x="1736338" y="2862375"/>
          <a:ext cx="5545468" cy="48746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 9"/>
          <p:cNvSpPr/>
          <p:nvPr/>
        </p:nvSpPr>
        <p:spPr>
          <a:xfrm>
            <a:off x="7135472" y="2925247"/>
            <a:ext cx="2076807" cy="347186"/>
          </a:xfrm>
          <a:prstGeom prst="rect">
            <a:avLst/>
          </a:prstGeom>
          <a:noFill/>
          <a:ln/>
        </p:spPr>
        <p:txBody>
          <a:bodyPr wrap="none" rtlCol="0" anchor="t"/>
          <a:lstStyle/>
          <a:p>
            <a:pPr marL="0" indent="0">
              <a:lnSpc>
                <a:spcPts val="2734"/>
              </a:lnSpc>
              <a:buNone/>
            </a:pPr>
            <a:endParaRPr lang="en-US" sz="2187" dirty="0"/>
          </a:p>
        </p:txBody>
      </p:sp>
      <p:graphicFrame>
        <p:nvGraphicFramePr>
          <p:cNvPr id="15" name="Diagram 14">
            <a:extLst>
              <a:ext uri="{FF2B5EF4-FFF2-40B4-BE49-F238E27FC236}">
                <a16:creationId xmlns:a16="http://schemas.microsoft.com/office/drawing/2014/main" id="{EBC76BF9-DE19-E77D-7B48-EAE4B78A181B}"/>
              </a:ext>
            </a:extLst>
          </p:cNvPr>
          <p:cNvGraphicFramePr/>
          <p:nvPr/>
        </p:nvGraphicFramePr>
        <p:xfrm>
          <a:off x="7706942" y="2693193"/>
          <a:ext cx="6165469" cy="50438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0995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pic>
        <p:nvPicPr>
          <p:cNvPr id="4" name="Image 0" descr="preencoded.png"/>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9144000" y="0"/>
            <a:ext cx="5486400" cy="8229600"/>
          </a:xfrm>
          <a:prstGeom prst="rect">
            <a:avLst/>
          </a:prstGeom>
        </p:spPr>
      </p:pic>
      <p:sp>
        <p:nvSpPr>
          <p:cNvPr id="5" name="Text 2"/>
          <p:cNvSpPr/>
          <p:nvPr/>
        </p:nvSpPr>
        <p:spPr>
          <a:xfrm>
            <a:off x="833199" y="1480661"/>
            <a:ext cx="7477601" cy="2874645"/>
          </a:xfrm>
          <a:prstGeom prst="rect">
            <a:avLst/>
          </a:prstGeom>
          <a:noFill/>
          <a:ln/>
        </p:spPr>
        <p:txBody>
          <a:bodyPr wrap="square" rtlCol="0" anchor="t"/>
          <a:lstStyle/>
          <a:p>
            <a:pPr marL="0" indent="0">
              <a:lnSpc>
                <a:spcPts val="7545"/>
              </a:lnSpc>
              <a:buNone/>
            </a:pPr>
            <a:r>
              <a:rPr lang="en-US" sz="6036" dirty="0">
                <a:solidFill>
                  <a:srgbClr val="FFD9BE"/>
                </a:solidFill>
                <a:latin typeface="Quattrocento" pitchFamily="34" charset="0"/>
                <a:ea typeface="Quattrocento" pitchFamily="34" charset="-122"/>
                <a:cs typeface="Quattrocento" pitchFamily="34" charset="-120"/>
              </a:rPr>
              <a:t>Introduction to the Language of Negotiation</a:t>
            </a:r>
            <a:endParaRPr lang="en-US" sz="6036" dirty="0"/>
          </a:p>
        </p:txBody>
      </p:sp>
      <p:sp>
        <p:nvSpPr>
          <p:cNvPr id="6" name="Text 3"/>
          <p:cNvSpPr/>
          <p:nvPr/>
        </p:nvSpPr>
        <p:spPr>
          <a:xfrm>
            <a:off x="833199" y="4688562"/>
            <a:ext cx="7477601" cy="1421606"/>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 Effective negotiation involves more than just the words spoken. It's about understanding body language, tone, pacing, and strategic framing. Mastering these nonverbal cues can give you a powerful advantage in any negotiation.</a:t>
            </a:r>
            <a:endParaRPr lang="en-US" sz="1750" dirty="0"/>
          </a:p>
        </p:txBody>
      </p:sp>
      <p:sp>
        <p:nvSpPr>
          <p:cNvPr id="9" name="Text 5"/>
          <p:cNvSpPr/>
          <p:nvPr/>
        </p:nvSpPr>
        <p:spPr>
          <a:xfrm>
            <a:off x="1299686" y="6360081"/>
            <a:ext cx="2119908"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sp>
        <p:nvSpPr>
          <p:cNvPr id="4" name="Text 2"/>
          <p:cNvSpPr/>
          <p:nvPr/>
        </p:nvSpPr>
        <p:spPr>
          <a:xfrm>
            <a:off x="2348389" y="2394466"/>
            <a:ext cx="7606070"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Understanding Body Language</a:t>
            </a:r>
            <a:endParaRPr lang="en-US" sz="4374" dirty="0"/>
          </a:p>
        </p:txBody>
      </p:sp>
      <p:sp>
        <p:nvSpPr>
          <p:cNvPr id="5" name="Text 3"/>
          <p:cNvSpPr/>
          <p:nvPr/>
        </p:nvSpPr>
        <p:spPr>
          <a:xfrm>
            <a:off x="2348389" y="3644265"/>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Posture</a:t>
            </a:r>
            <a:endParaRPr lang="en-US" sz="2187" dirty="0"/>
          </a:p>
        </p:txBody>
      </p:sp>
      <p:sp>
        <p:nvSpPr>
          <p:cNvPr id="6" name="Text 4"/>
          <p:cNvSpPr/>
          <p:nvPr/>
        </p:nvSpPr>
        <p:spPr>
          <a:xfrm>
            <a:off x="2348389" y="4213622"/>
            <a:ext cx="2949416" cy="1421606"/>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Open, upright posture conveys confidence and engagement. Crossed arms can signal defensiveness.</a:t>
            </a:r>
            <a:endParaRPr lang="en-US" sz="1750" dirty="0"/>
          </a:p>
        </p:txBody>
      </p:sp>
      <p:sp>
        <p:nvSpPr>
          <p:cNvPr id="7" name="Text 5"/>
          <p:cNvSpPr/>
          <p:nvPr/>
        </p:nvSpPr>
        <p:spPr>
          <a:xfrm>
            <a:off x="5847398" y="3644265"/>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Eye Contact</a:t>
            </a:r>
            <a:endParaRPr lang="en-US" sz="2187" dirty="0"/>
          </a:p>
        </p:txBody>
      </p:sp>
      <p:sp>
        <p:nvSpPr>
          <p:cNvPr id="8" name="Text 6"/>
          <p:cNvSpPr/>
          <p:nvPr/>
        </p:nvSpPr>
        <p:spPr>
          <a:xfrm>
            <a:off x="5847398" y="4213622"/>
            <a:ext cx="2949416" cy="1421606"/>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Maintaining steady eye contact builds trust and shows you're listening intently.</a:t>
            </a:r>
            <a:endParaRPr lang="en-US" sz="1750" dirty="0"/>
          </a:p>
        </p:txBody>
      </p:sp>
      <p:sp>
        <p:nvSpPr>
          <p:cNvPr id="9" name="Text 7"/>
          <p:cNvSpPr/>
          <p:nvPr/>
        </p:nvSpPr>
        <p:spPr>
          <a:xfrm>
            <a:off x="9346406" y="3644265"/>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Mirroring</a:t>
            </a:r>
            <a:endParaRPr lang="en-US" sz="2187" dirty="0"/>
          </a:p>
        </p:txBody>
      </p:sp>
      <p:sp>
        <p:nvSpPr>
          <p:cNvPr id="10" name="Text 8"/>
          <p:cNvSpPr/>
          <p:nvPr/>
        </p:nvSpPr>
        <p:spPr>
          <a:xfrm>
            <a:off x="9346406" y="4213622"/>
            <a:ext cx="2949416" cy="1066205"/>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Subtly matching the other person's body language can create a sense of rapport.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4" name="Text 2"/>
          <p:cNvSpPr/>
          <p:nvPr/>
        </p:nvSpPr>
        <p:spPr>
          <a:xfrm>
            <a:off x="2348389" y="927021"/>
            <a:ext cx="8531423"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Developing a Compelling Message</a:t>
            </a:r>
            <a:endParaRPr lang="en-US" sz="4374" dirty="0"/>
          </a:p>
        </p:txBody>
      </p:sp>
      <p:sp>
        <p:nvSpPr>
          <p:cNvPr id="5" name="Shape 3"/>
          <p:cNvSpPr/>
          <p:nvPr/>
        </p:nvSpPr>
        <p:spPr>
          <a:xfrm>
            <a:off x="2407384" y="3295314"/>
            <a:ext cx="499943" cy="499943"/>
          </a:xfrm>
          <a:prstGeom prst="roundRect">
            <a:avLst>
              <a:gd name="adj" fmla="val 13333"/>
            </a:avLst>
          </a:prstGeom>
          <a:solidFill>
            <a:srgbClr val="234A49"/>
          </a:solidFill>
          <a:ln/>
        </p:spPr>
        <p:txBody>
          <a:bodyPr/>
          <a:lstStyle/>
          <a:p>
            <a:endParaRPr lang="en-IN"/>
          </a:p>
        </p:txBody>
      </p:sp>
      <p:sp>
        <p:nvSpPr>
          <p:cNvPr id="6" name="Text 4"/>
          <p:cNvSpPr/>
          <p:nvPr/>
        </p:nvSpPr>
        <p:spPr>
          <a:xfrm>
            <a:off x="2598360" y="3336985"/>
            <a:ext cx="117991" cy="416481"/>
          </a:xfrm>
          <a:prstGeom prst="rect">
            <a:avLst/>
          </a:prstGeom>
          <a:noFill/>
          <a:ln/>
        </p:spPr>
        <p:txBody>
          <a:bodyPr wrap="none" rtlCol="0" anchor="t"/>
          <a:lstStyle/>
          <a:p>
            <a:pPr marL="0" indent="0" algn="ctr">
              <a:lnSpc>
                <a:spcPts val="3281"/>
              </a:lnSpc>
              <a:buNone/>
            </a:pPr>
            <a:r>
              <a:rPr lang="en-US" sz="2624" dirty="0">
                <a:solidFill>
                  <a:srgbClr val="FFD9BE"/>
                </a:solidFill>
                <a:latin typeface="Quattrocento" pitchFamily="34" charset="0"/>
                <a:ea typeface="Quattrocento" pitchFamily="34" charset="-122"/>
                <a:cs typeface="Quattrocento" pitchFamily="34" charset="-120"/>
              </a:rPr>
              <a:t>1</a:t>
            </a:r>
            <a:endParaRPr lang="en-US" sz="2624" dirty="0"/>
          </a:p>
        </p:txBody>
      </p:sp>
      <p:sp>
        <p:nvSpPr>
          <p:cNvPr id="7" name="Text 5"/>
          <p:cNvSpPr/>
          <p:nvPr/>
        </p:nvSpPr>
        <p:spPr>
          <a:xfrm>
            <a:off x="3070503" y="3398490"/>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Define Your Objective</a:t>
            </a:r>
            <a:endParaRPr lang="en-US" sz="2187" dirty="0"/>
          </a:p>
        </p:txBody>
      </p:sp>
      <p:sp>
        <p:nvSpPr>
          <p:cNvPr id="8" name="Text 6"/>
          <p:cNvSpPr/>
          <p:nvPr/>
        </p:nvSpPr>
        <p:spPr>
          <a:xfrm>
            <a:off x="3070502" y="4215790"/>
            <a:ext cx="9959697" cy="1777008"/>
          </a:xfrm>
          <a:prstGeom prst="rect">
            <a:avLst/>
          </a:prstGeom>
          <a:noFill/>
          <a:ln/>
        </p:spPr>
        <p:txBody>
          <a:bodyPr wrap="square" rtlCol="0" anchor="t"/>
          <a:lstStyle/>
          <a:p>
            <a:pPr marL="457200" indent="-457200">
              <a:lnSpc>
                <a:spcPts val="2799"/>
              </a:lnSpc>
              <a:buFont typeface="Arial" panose="020B0604020202020204" pitchFamily="34" charset="0"/>
              <a:buChar char="•"/>
            </a:pPr>
            <a:r>
              <a:rPr lang="en-US" sz="2800" dirty="0">
                <a:solidFill>
                  <a:srgbClr val="F9EEE7"/>
                </a:solidFill>
                <a:latin typeface="Quattrocento" pitchFamily="34" charset="0"/>
                <a:ea typeface="Quattrocento" pitchFamily="34" charset="-122"/>
                <a:cs typeface="Quattrocento" pitchFamily="34" charset="-120"/>
              </a:rPr>
              <a:t>Start by clearly identifying your goal – </a:t>
            </a:r>
          </a:p>
          <a:p>
            <a:pPr marL="457200" indent="-457200">
              <a:lnSpc>
                <a:spcPts val="2799"/>
              </a:lnSpc>
              <a:buFont typeface="Arial" panose="020B0604020202020204" pitchFamily="34" charset="0"/>
              <a:buChar char="•"/>
            </a:pPr>
            <a:r>
              <a:rPr lang="en-US" sz="2800" dirty="0">
                <a:solidFill>
                  <a:srgbClr val="F9EEE7"/>
                </a:solidFill>
                <a:latin typeface="Quattrocento" pitchFamily="34" charset="0"/>
                <a:ea typeface="Quattrocento" pitchFamily="34" charset="-122"/>
                <a:cs typeface="Quattrocento" pitchFamily="34" charset="-120"/>
              </a:rPr>
              <a:t>what specific outcome do you want to achieve through your message? </a:t>
            </a:r>
          </a:p>
          <a:p>
            <a:pPr marL="457200" indent="-457200">
              <a:lnSpc>
                <a:spcPts val="2799"/>
              </a:lnSpc>
              <a:buFont typeface="Arial" panose="020B0604020202020204" pitchFamily="34" charset="0"/>
              <a:buChar char="•"/>
            </a:pPr>
            <a:r>
              <a:rPr lang="en-US" sz="2800" dirty="0">
                <a:solidFill>
                  <a:srgbClr val="F9EEE7"/>
                </a:solidFill>
                <a:latin typeface="Quattrocento" pitchFamily="34" charset="0"/>
                <a:ea typeface="Quattrocento" pitchFamily="34" charset="-122"/>
                <a:cs typeface="Quattrocento" pitchFamily="34" charset="-120"/>
              </a:rPr>
              <a:t>This will help you craft a focused and intentional appeal.</a:t>
            </a:r>
            <a:endParaRPr lang="en-US" sz="2800" dirty="0"/>
          </a:p>
        </p:txBody>
      </p:sp>
      <p:sp>
        <p:nvSpPr>
          <p:cNvPr id="10" name="Text 8"/>
          <p:cNvSpPr/>
          <p:nvPr/>
        </p:nvSpPr>
        <p:spPr>
          <a:xfrm>
            <a:off x="7586901" y="2280999"/>
            <a:ext cx="178713" cy="416481"/>
          </a:xfrm>
          <a:prstGeom prst="rect">
            <a:avLst/>
          </a:prstGeom>
          <a:noFill/>
          <a:ln/>
        </p:spPr>
        <p:txBody>
          <a:bodyPr wrap="none" rtlCol="0" anchor="t"/>
          <a:lstStyle/>
          <a:p>
            <a:pPr marL="0" indent="0" algn="ctr">
              <a:lnSpc>
                <a:spcPts val="3281"/>
              </a:lnSpc>
              <a:buNone/>
            </a:pPr>
            <a:endParaRPr lang="en-US" sz="2624"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pic>
        <p:nvPicPr>
          <p:cNvPr id="4" name="Image 0" descr="preencoded.png"/>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0" y="0"/>
            <a:ext cx="3657600" cy="8229600"/>
          </a:xfrm>
          <a:prstGeom prst="rect">
            <a:avLst/>
          </a:prstGeom>
        </p:spPr>
      </p:pic>
      <p:sp>
        <p:nvSpPr>
          <p:cNvPr id="5" name="Text 2"/>
          <p:cNvSpPr/>
          <p:nvPr/>
        </p:nvSpPr>
        <p:spPr>
          <a:xfrm>
            <a:off x="4490799" y="1871067"/>
            <a:ext cx="5554980"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Tone and Pacing</a:t>
            </a:r>
            <a:endParaRPr lang="en-US" sz="4374" dirty="0"/>
          </a:p>
        </p:txBody>
      </p:sp>
      <p:sp>
        <p:nvSpPr>
          <p:cNvPr id="6" name="Shape 3"/>
          <p:cNvSpPr/>
          <p:nvPr/>
        </p:nvSpPr>
        <p:spPr>
          <a:xfrm>
            <a:off x="4490799" y="3072289"/>
            <a:ext cx="499943" cy="499943"/>
          </a:xfrm>
          <a:prstGeom prst="roundRect">
            <a:avLst>
              <a:gd name="adj" fmla="val 13333"/>
            </a:avLst>
          </a:prstGeom>
          <a:solidFill>
            <a:srgbClr val="234A49"/>
          </a:solidFill>
          <a:ln/>
        </p:spPr>
        <p:txBody>
          <a:bodyPr/>
          <a:lstStyle/>
          <a:p>
            <a:endParaRPr lang="en-IN"/>
          </a:p>
        </p:txBody>
      </p:sp>
      <p:sp>
        <p:nvSpPr>
          <p:cNvPr id="7" name="Text 4"/>
          <p:cNvSpPr/>
          <p:nvPr/>
        </p:nvSpPr>
        <p:spPr>
          <a:xfrm>
            <a:off x="4681776" y="3113961"/>
            <a:ext cx="117991" cy="416481"/>
          </a:xfrm>
          <a:prstGeom prst="rect">
            <a:avLst/>
          </a:prstGeom>
          <a:noFill/>
          <a:ln/>
        </p:spPr>
        <p:txBody>
          <a:bodyPr wrap="none" rtlCol="0" anchor="t"/>
          <a:lstStyle/>
          <a:p>
            <a:pPr marL="0" indent="0" algn="ctr">
              <a:lnSpc>
                <a:spcPts val="3281"/>
              </a:lnSpc>
              <a:buNone/>
            </a:pPr>
            <a:r>
              <a:rPr lang="en-US" sz="2624" dirty="0">
                <a:solidFill>
                  <a:srgbClr val="FFD9BE"/>
                </a:solidFill>
                <a:latin typeface="Quattrocento" pitchFamily="34" charset="0"/>
                <a:ea typeface="Quattrocento" pitchFamily="34" charset="-122"/>
                <a:cs typeface="Quattrocento" pitchFamily="34" charset="-120"/>
              </a:rPr>
              <a:t>1</a:t>
            </a:r>
            <a:endParaRPr lang="en-US" sz="2624" dirty="0"/>
          </a:p>
        </p:txBody>
      </p:sp>
      <p:sp>
        <p:nvSpPr>
          <p:cNvPr id="8" name="Text 5"/>
          <p:cNvSpPr/>
          <p:nvPr/>
        </p:nvSpPr>
        <p:spPr>
          <a:xfrm>
            <a:off x="5212913" y="3148608"/>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Calm and Steady</a:t>
            </a:r>
            <a:endParaRPr lang="en-US" sz="2187" dirty="0"/>
          </a:p>
        </p:txBody>
      </p:sp>
      <p:sp>
        <p:nvSpPr>
          <p:cNvPr id="9" name="Text 6"/>
          <p:cNvSpPr/>
          <p:nvPr/>
        </p:nvSpPr>
        <p:spPr>
          <a:xfrm>
            <a:off x="5212913" y="3629025"/>
            <a:ext cx="3820001" cy="1066205"/>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Speaking with a measured, confident tone can keep the negotiation on track.</a:t>
            </a:r>
            <a:endParaRPr lang="en-US" sz="1750" dirty="0"/>
          </a:p>
        </p:txBody>
      </p:sp>
      <p:sp>
        <p:nvSpPr>
          <p:cNvPr id="10" name="Shape 7"/>
          <p:cNvSpPr/>
          <p:nvPr/>
        </p:nvSpPr>
        <p:spPr>
          <a:xfrm>
            <a:off x="9255085" y="3072289"/>
            <a:ext cx="499943" cy="499943"/>
          </a:xfrm>
          <a:prstGeom prst="roundRect">
            <a:avLst>
              <a:gd name="adj" fmla="val 13333"/>
            </a:avLst>
          </a:prstGeom>
          <a:solidFill>
            <a:srgbClr val="234A49"/>
          </a:solidFill>
          <a:ln/>
        </p:spPr>
        <p:txBody>
          <a:bodyPr/>
          <a:lstStyle/>
          <a:p>
            <a:endParaRPr lang="en-IN"/>
          </a:p>
        </p:txBody>
      </p:sp>
      <p:sp>
        <p:nvSpPr>
          <p:cNvPr id="11" name="Text 8"/>
          <p:cNvSpPr/>
          <p:nvPr/>
        </p:nvSpPr>
        <p:spPr>
          <a:xfrm>
            <a:off x="9415701" y="3113961"/>
            <a:ext cx="178713" cy="416481"/>
          </a:xfrm>
          <a:prstGeom prst="rect">
            <a:avLst/>
          </a:prstGeom>
          <a:noFill/>
          <a:ln/>
        </p:spPr>
        <p:txBody>
          <a:bodyPr wrap="none" rtlCol="0" anchor="t"/>
          <a:lstStyle/>
          <a:p>
            <a:pPr marL="0" indent="0" algn="ctr">
              <a:lnSpc>
                <a:spcPts val="3281"/>
              </a:lnSpc>
              <a:buNone/>
            </a:pPr>
            <a:r>
              <a:rPr lang="en-US" sz="2624" dirty="0">
                <a:solidFill>
                  <a:srgbClr val="FFD9BE"/>
                </a:solidFill>
                <a:latin typeface="Quattrocento" pitchFamily="34" charset="0"/>
                <a:ea typeface="Quattrocento" pitchFamily="34" charset="-122"/>
                <a:cs typeface="Quattrocento" pitchFamily="34" charset="-120"/>
              </a:rPr>
              <a:t>2</a:t>
            </a:r>
            <a:endParaRPr lang="en-US" sz="2624" dirty="0"/>
          </a:p>
        </p:txBody>
      </p:sp>
      <p:sp>
        <p:nvSpPr>
          <p:cNvPr id="12" name="Text 9"/>
          <p:cNvSpPr/>
          <p:nvPr/>
        </p:nvSpPr>
        <p:spPr>
          <a:xfrm>
            <a:off x="9977199" y="3148608"/>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Pacing Flexibility</a:t>
            </a:r>
            <a:endParaRPr lang="en-US" sz="2187" dirty="0"/>
          </a:p>
        </p:txBody>
      </p:sp>
      <p:sp>
        <p:nvSpPr>
          <p:cNvPr id="13" name="Text 10"/>
          <p:cNvSpPr/>
          <p:nvPr/>
        </p:nvSpPr>
        <p:spPr>
          <a:xfrm>
            <a:off x="9977199" y="3629025"/>
            <a:ext cx="3820001" cy="1066205"/>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Adjusting your pacing to match the other party's can create a sense of alignment.</a:t>
            </a:r>
            <a:endParaRPr lang="en-US" sz="1750" dirty="0"/>
          </a:p>
        </p:txBody>
      </p:sp>
      <p:sp>
        <p:nvSpPr>
          <p:cNvPr id="14" name="Shape 11"/>
          <p:cNvSpPr/>
          <p:nvPr/>
        </p:nvSpPr>
        <p:spPr>
          <a:xfrm>
            <a:off x="4490799" y="5090993"/>
            <a:ext cx="499943" cy="499943"/>
          </a:xfrm>
          <a:prstGeom prst="roundRect">
            <a:avLst>
              <a:gd name="adj" fmla="val 13333"/>
            </a:avLst>
          </a:prstGeom>
          <a:solidFill>
            <a:srgbClr val="234A49"/>
          </a:solidFill>
          <a:ln/>
        </p:spPr>
        <p:txBody>
          <a:bodyPr/>
          <a:lstStyle/>
          <a:p>
            <a:endParaRPr lang="en-IN"/>
          </a:p>
        </p:txBody>
      </p:sp>
      <p:sp>
        <p:nvSpPr>
          <p:cNvPr id="15" name="Text 12"/>
          <p:cNvSpPr/>
          <p:nvPr/>
        </p:nvSpPr>
        <p:spPr>
          <a:xfrm>
            <a:off x="4650105" y="5132665"/>
            <a:ext cx="181332" cy="416481"/>
          </a:xfrm>
          <a:prstGeom prst="rect">
            <a:avLst/>
          </a:prstGeom>
          <a:noFill/>
          <a:ln/>
        </p:spPr>
        <p:txBody>
          <a:bodyPr wrap="none" rtlCol="0" anchor="t"/>
          <a:lstStyle/>
          <a:p>
            <a:pPr marL="0" indent="0" algn="ctr">
              <a:lnSpc>
                <a:spcPts val="3281"/>
              </a:lnSpc>
              <a:buNone/>
            </a:pPr>
            <a:r>
              <a:rPr lang="en-US" sz="2624" dirty="0">
                <a:solidFill>
                  <a:srgbClr val="FFD9BE"/>
                </a:solidFill>
                <a:latin typeface="Quattrocento" pitchFamily="34" charset="0"/>
                <a:ea typeface="Quattrocento" pitchFamily="34" charset="-122"/>
                <a:cs typeface="Quattrocento" pitchFamily="34" charset="-120"/>
              </a:rPr>
              <a:t>3</a:t>
            </a:r>
            <a:endParaRPr lang="en-US" sz="2624" dirty="0"/>
          </a:p>
        </p:txBody>
      </p:sp>
      <p:sp>
        <p:nvSpPr>
          <p:cNvPr id="16" name="Text 13"/>
          <p:cNvSpPr/>
          <p:nvPr/>
        </p:nvSpPr>
        <p:spPr>
          <a:xfrm>
            <a:off x="5212913" y="5167313"/>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Silence as Power</a:t>
            </a:r>
            <a:endParaRPr lang="en-US" sz="2187" dirty="0"/>
          </a:p>
        </p:txBody>
      </p:sp>
      <p:sp>
        <p:nvSpPr>
          <p:cNvPr id="17" name="Text 14"/>
          <p:cNvSpPr/>
          <p:nvPr/>
        </p:nvSpPr>
        <p:spPr>
          <a:xfrm>
            <a:off x="5212913" y="5647730"/>
            <a:ext cx="8584287" cy="710803"/>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Strategically using pauses can give you time to think and put pressure on the other side.</a:t>
            </a: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123332">
              <a:alpha val="80000"/>
            </a:srgbClr>
          </a:solidFill>
          <a:ln/>
        </p:spPr>
        <p:txBody>
          <a:bodyPr/>
          <a:lstStyle/>
          <a:p>
            <a:endParaRPr lang="en-IN"/>
          </a:p>
        </p:txBody>
      </p:sp>
      <p:sp>
        <p:nvSpPr>
          <p:cNvPr id="6" name="Text 3"/>
          <p:cNvSpPr/>
          <p:nvPr/>
        </p:nvSpPr>
        <p:spPr>
          <a:xfrm>
            <a:off x="2348389" y="2105620"/>
            <a:ext cx="5899190"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Framing and Reframing</a:t>
            </a:r>
            <a:endParaRPr lang="en-US" sz="4374" dirty="0"/>
          </a:p>
        </p:txBody>
      </p:sp>
      <p:pic>
        <p:nvPicPr>
          <p:cNvPr id="7" name="Image 1" descr="preencoded.png"/>
          <p:cNvPicPr>
            <a:picLocks noChangeAspect="1"/>
          </p:cNvPicPr>
          <p:nvPr/>
        </p:nvPicPr>
        <p:blipFill>
          <a:blip r:embed="rId4"/>
          <a:stretch>
            <a:fillRect/>
          </a:stretch>
        </p:blipFill>
        <p:spPr>
          <a:xfrm>
            <a:off x="2348389" y="3133249"/>
            <a:ext cx="3311128" cy="888682"/>
          </a:xfrm>
          <a:prstGeom prst="rect">
            <a:avLst/>
          </a:prstGeom>
        </p:spPr>
      </p:pic>
      <p:sp>
        <p:nvSpPr>
          <p:cNvPr id="8" name="Text 4"/>
          <p:cNvSpPr/>
          <p:nvPr/>
        </p:nvSpPr>
        <p:spPr>
          <a:xfrm>
            <a:off x="2570559" y="4355187"/>
            <a:ext cx="2777490" cy="347186"/>
          </a:xfrm>
          <a:prstGeom prst="rect">
            <a:avLst/>
          </a:prstGeom>
          <a:noFill/>
          <a:ln/>
        </p:spPr>
        <p:txBody>
          <a:bodyPr wrap="none" rtlCol="0" anchor="t"/>
          <a:lstStyle/>
          <a:p>
            <a:pPr marL="0" indent="0" algn="l">
              <a:lnSpc>
                <a:spcPts val="2734"/>
              </a:lnSpc>
              <a:buNone/>
            </a:pPr>
            <a:r>
              <a:rPr lang="en-US" sz="2187" dirty="0">
                <a:solidFill>
                  <a:srgbClr val="FFD9BE"/>
                </a:solidFill>
                <a:latin typeface="Quattrocento" pitchFamily="34" charset="0"/>
                <a:ea typeface="Quattrocento" pitchFamily="34" charset="-122"/>
                <a:cs typeface="Quattrocento" pitchFamily="34" charset="-120"/>
              </a:rPr>
              <a:t>Framing</a:t>
            </a:r>
            <a:endParaRPr lang="en-US" sz="2187" dirty="0"/>
          </a:p>
        </p:txBody>
      </p:sp>
      <p:sp>
        <p:nvSpPr>
          <p:cNvPr id="9" name="Text 5"/>
          <p:cNvSpPr/>
          <p:nvPr/>
        </p:nvSpPr>
        <p:spPr>
          <a:xfrm>
            <a:off x="2570559" y="4835604"/>
            <a:ext cx="2866787" cy="1066205"/>
          </a:xfrm>
          <a:prstGeom prst="rect">
            <a:avLst/>
          </a:prstGeom>
          <a:noFill/>
          <a:ln/>
        </p:spPr>
        <p:txBody>
          <a:bodyPr wrap="square" rtlCol="0" anchor="t"/>
          <a:lstStyle/>
          <a:p>
            <a:pPr marL="0" indent="0" algn="l">
              <a:lnSpc>
                <a:spcPts val="2799"/>
              </a:lnSpc>
              <a:buNone/>
            </a:pPr>
            <a:r>
              <a:rPr lang="en-US" sz="1750" dirty="0">
                <a:solidFill>
                  <a:srgbClr val="F9EEE7"/>
                </a:solidFill>
                <a:latin typeface="Quattrocento" pitchFamily="34" charset="0"/>
                <a:ea typeface="Quattrocento" pitchFamily="34" charset="-122"/>
                <a:cs typeface="Quattrocento" pitchFamily="34" charset="-120"/>
              </a:rPr>
              <a:t>Present the negotiation in a way that aligns with your goals and values.</a:t>
            </a:r>
            <a:endParaRPr lang="en-US" sz="1750" dirty="0"/>
          </a:p>
        </p:txBody>
      </p:sp>
      <p:pic>
        <p:nvPicPr>
          <p:cNvPr id="10" name="Image 2" descr="preencoded.png"/>
          <p:cNvPicPr>
            <a:picLocks noChangeAspect="1"/>
          </p:cNvPicPr>
          <p:nvPr/>
        </p:nvPicPr>
        <p:blipFill>
          <a:blip r:embed="rId5"/>
          <a:stretch>
            <a:fillRect/>
          </a:stretch>
        </p:blipFill>
        <p:spPr>
          <a:xfrm>
            <a:off x="5659517" y="3133249"/>
            <a:ext cx="3311128" cy="888682"/>
          </a:xfrm>
          <a:prstGeom prst="rect">
            <a:avLst/>
          </a:prstGeom>
        </p:spPr>
      </p:pic>
      <p:sp>
        <p:nvSpPr>
          <p:cNvPr id="11" name="Text 6"/>
          <p:cNvSpPr/>
          <p:nvPr/>
        </p:nvSpPr>
        <p:spPr>
          <a:xfrm>
            <a:off x="5881687" y="4355187"/>
            <a:ext cx="2777490" cy="347186"/>
          </a:xfrm>
          <a:prstGeom prst="rect">
            <a:avLst/>
          </a:prstGeom>
          <a:noFill/>
          <a:ln/>
        </p:spPr>
        <p:txBody>
          <a:bodyPr wrap="none" rtlCol="0" anchor="t"/>
          <a:lstStyle/>
          <a:p>
            <a:pPr marL="0" indent="0" algn="l">
              <a:lnSpc>
                <a:spcPts val="2734"/>
              </a:lnSpc>
              <a:buNone/>
            </a:pPr>
            <a:r>
              <a:rPr lang="en-US" sz="2187" dirty="0">
                <a:solidFill>
                  <a:srgbClr val="FFD9BE"/>
                </a:solidFill>
                <a:latin typeface="Quattrocento" pitchFamily="34" charset="0"/>
                <a:ea typeface="Quattrocento" pitchFamily="34" charset="-122"/>
                <a:cs typeface="Quattrocento" pitchFamily="34" charset="-120"/>
              </a:rPr>
              <a:t>Reframing</a:t>
            </a:r>
            <a:endParaRPr lang="en-US" sz="2187" dirty="0"/>
          </a:p>
        </p:txBody>
      </p:sp>
      <p:sp>
        <p:nvSpPr>
          <p:cNvPr id="12" name="Text 7"/>
          <p:cNvSpPr/>
          <p:nvPr/>
        </p:nvSpPr>
        <p:spPr>
          <a:xfrm>
            <a:off x="5881687" y="4835604"/>
            <a:ext cx="2866787" cy="1066205"/>
          </a:xfrm>
          <a:prstGeom prst="rect">
            <a:avLst/>
          </a:prstGeom>
          <a:noFill/>
          <a:ln/>
        </p:spPr>
        <p:txBody>
          <a:bodyPr wrap="square" rtlCol="0" anchor="t"/>
          <a:lstStyle/>
          <a:p>
            <a:pPr marL="0" indent="0" algn="l">
              <a:lnSpc>
                <a:spcPts val="2799"/>
              </a:lnSpc>
              <a:buNone/>
            </a:pPr>
            <a:r>
              <a:rPr lang="en-US" sz="1750" dirty="0">
                <a:solidFill>
                  <a:srgbClr val="F9EEE7"/>
                </a:solidFill>
                <a:latin typeface="Quattrocento" pitchFamily="34" charset="0"/>
                <a:ea typeface="Quattrocento" pitchFamily="34" charset="-122"/>
                <a:cs typeface="Quattrocento" pitchFamily="34" charset="-120"/>
              </a:rPr>
              <a:t>Shift the conversation to a more favorable perspective when needed.</a:t>
            </a:r>
            <a:endParaRPr lang="en-US" sz="1750" dirty="0"/>
          </a:p>
        </p:txBody>
      </p:sp>
      <p:pic>
        <p:nvPicPr>
          <p:cNvPr id="13" name="Image 3" descr="preencoded.png"/>
          <p:cNvPicPr>
            <a:picLocks noChangeAspect="1"/>
          </p:cNvPicPr>
          <p:nvPr/>
        </p:nvPicPr>
        <p:blipFill>
          <a:blip r:embed="rId6"/>
          <a:stretch>
            <a:fillRect/>
          </a:stretch>
        </p:blipFill>
        <p:spPr>
          <a:xfrm>
            <a:off x="8970645" y="3133249"/>
            <a:ext cx="3311247" cy="888682"/>
          </a:xfrm>
          <a:prstGeom prst="rect">
            <a:avLst/>
          </a:prstGeom>
        </p:spPr>
      </p:pic>
      <p:sp>
        <p:nvSpPr>
          <p:cNvPr id="14" name="Text 8"/>
          <p:cNvSpPr/>
          <p:nvPr/>
        </p:nvSpPr>
        <p:spPr>
          <a:xfrm>
            <a:off x="9192816" y="4355187"/>
            <a:ext cx="2777490" cy="347186"/>
          </a:xfrm>
          <a:prstGeom prst="rect">
            <a:avLst/>
          </a:prstGeom>
          <a:noFill/>
          <a:ln/>
        </p:spPr>
        <p:txBody>
          <a:bodyPr wrap="none" rtlCol="0" anchor="t"/>
          <a:lstStyle/>
          <a:p>
            <a:pPr marL="0" indent="0" algn="l">
              <a:lnSpc>
                <a:spcPts val="2734"/>
              </a:lnSpc>
              <a:buNone/>
            </a:pPr>
            <a:r>
              <a:rPr lang="en-US" sz="2187" dirty="0">
                <a:solidFill>
                  <a:srgbClr val="FFD9BE"/>
                </a:solidFill>
                <a:latin typeface="Quattrocento" pitchFamily="34" charset="0"/>
                <a:ea typeface="Quattrocento" pitchFamily="34" charset="-122"/>
                <a:cs typeface="Quattrocento" pitchFamily="34" charset="-120"/>
              </a:rPr>
              <a:t>Influence</a:t>
            </a:r>
            <a:endParaRPr lang="en-US" sz="2187" dirty="0"/>
          </a:p>
        </p:txBody>
      </p:sp>
      <p:sp>
        <p:nvSpPr>
          <p:cNvPr id="15" name="Text 9"/>
          <p:cNvSpPr/>
          <p:nvPr/>
        </p:nvSpPr>
        <p:spPr>
          <a:xfrm>
            <a:off x="9192816" y="4835604"/>
            <a:ext cx="2866906" cy="1066205"/>
          </a:xfrm>
          <a:prstGeom prst="rect">
            <a:avLst/>
          </a:prstGeom>
          <a:noFill/>
          <a:ln/>
        </p:spPr>
        <p:txBody>
          <a:bodyPr wrap="square" rtlCol="0" anchor="t"/>
          <a:lstStyle/>
          <a:p>
            <a:pPr marL="0" indent="0" algn="l">
              <a:lnSpc>
                <a:spcPts val="2799"/>
              </a:lnSpc>
              <a:buNone/>
            </a:pPr>
            <a:r>
              <a:rPr lang="en-US" sz="1750" dirty="0">
                <a:solidFill>
                  <a:srgbClr val="F9EEE7"/>
                </a:solidFill>
                <a:latin typeface="Quattrocento" pitchFamily="34" charset="0"/>
                <a:ea typeface="Quattrocento" pitchFamily="34" charset="-122"/>
                <a:cs typeface="Quattrocento" pitchFamily="34" charset="-120"/>
              </a:rPr>
              <a:t>Effective framing and reframing can significantly influence the outcome.</a:t>
            </a:r>
            <a:endParaRPr lang="en-US" sz="17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348389" y="3816548"/>
            <a:ext cx="7374969"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Anchoring and Reciprocation</a:t>
            </a:r>
            <a:endParaRPr lang="en-US" sz="4374" dirty="0"/>
          </a:p>
        </p:txBody>
      </p:sp>
      <p:sp>
        <p:nvSpPr>
          <p:cNvPr id="6" name="Shape 3"/>
          <p:cNvSpPr/>
          <p:nvPr/>
        </p:nvSpPr>
        <p:spPr>
          <a:xfrm>
            <a:off x="2348389" y="4844177"/>
            <a:ext cx="3163014" cy="2346365"/>
          </a:xfrm>
          <a:prstGeom prst="roundRect">
            <a:avLst>
              <a:gd name="adj" fmla="val 2841"/>
            </a:avLst>
          </a:prstGeom>
          <a:solidFill>
            <a:srgbClr val="234A49"/>
          </a:solidFill>
          <a:ln/>
        </p:spPr>
        <p:txBody>
          <a:bodyPr/>
          <a:lstStyle/>
          <a:p>
            <a:endParaRPr lang="en-IN"/>
          </a:p>
        </p:txBody>
      </p:sp>
      <p:sp>
        <p:nvSpPr>
          <p:cNvPr id="7" name="Text 4"/>
          <p:cNvSpPr/>
          <p:nvPr/>
        </p:nvSpPr>
        <p:spPr>
          <a:xfrm>
            <a:off x="2570559" y="5066348"/>
            <a:ext cx="2718673"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Anchoring</a:t>
            </a:r>
            <a:endParaRPr lang="en-US" sz="2187" dirty="0"/>
          </a:p>
        </p:txBody>
      </p:sp>
      <p:sp>
        <p:nvSpPr>
          <p:cNvPr id="8" name="Text 5"/>
          <p:cNvSpPr/>
          <p:nvPr/>
        </p:nvSpPr>
        <p:spPr>
          <a:xfrm>
            <a:off x="2570559" y="5546765"/>
            <a:ext cx="2718673" cy="1066205"/>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Establish an initial offer or position to influence the other party's expectations.</a:t>
            </a:r>
            <a:endParaRPr lang="en-US" sz="1750" dirty="0"/>
          </a:p>
        </p:txBody>
      </p:sp>
      <p:sp>
        <p:nvSpPr>
          <p:cNvPr id="9" name="Shape 6"/>
          <p:cNvSpPr/>
          <p:nvPr/>
        </p:nvSpPr>
        <p:spPr>
          <a:xfrm>
            <a:off x="5733574" y="4844177"/>
            <a:ext cx="3163014" cy="2346365"/>
          </a:xfrm>
          <a:prstGeom prst="roundRect">
            <a:avLst>
              <a:gd name="adj" fmla="val 2841"/>
            </a:avLst>
          </a:prstGeom>
          <a:solidFill>
            <a:srgbClr val="234A49"/>
          </a:solidFill>
          <a:ln/>
        </p:spPr>
        <p:txBody>
          <a:bodyPr/>
          <a:lstStyle/>
          <a:p>
            <a:endParaRPr lang="en-IN"/>
          </a:p>
        </p:txBody>
      </p:sp>
      <p:sp>
        <p:nvSpPr>
          <p:cNvPr id="10" name="Text 7"/>
          <p:cNvSpPr/>
          <p:nvPr/>
        </p:nvSpPr>
        <p:spPr>
          <a:xfrm>
            <a:off x="5955744" y="5066348"/>
            <a:ext cx="2718673"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Reciprocation</a:t>
            </a:r>
            <a:endParaRPr lang="en-US" sz="2187" dirty="0"/>
          </a:p>
        </p:txBody>
      </p:sp>
      <p:sp>
        <p:nvSpPr>
          <p:cNvPr id="11" name="Text 8"/>
          <p:cNvSpPr/>
          <p:nvPr/>
        </p:nvSpPr>
        <p:spPr>
          <a:xfrm>
            <a:off x="5955744" y="5546765"/>
            <a:ext cx="2718673" cy="1421606"/>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Match concessions and offers to build trust and create a spirit of cooperation.</a:t>
            </a:r>
            <a:endParaRPr lang="en-US" sz="1750" dirty="0"/>
          </a:p>
        </p:txBody>
      </p:sp>
      <p:sp>
        <p:nvSpPr>
          <p:cNvPr id="12" name="Shape 9"/>
          <p:cNvSpPr/>
          <p:nvPr/>
        </p:nvSpPr>
        <p:spPr>
          <a:xfrm>
            <a:off x="9118759" y="4844177"/>
            <a:ext cx="3163014" cy="2346365"/>
          </a:xfrm>
          <a:prstGeom prst="roundRect">
            <a:avLst>
              <a:gd name="adj" fmla="val 2841"/>
            </a:avLst>
          </a:prstGeom>
          <a:solidFill>
            <a:srgbClr val="234A49"/>
          </a:solidFill>
          <a:ln/>
        </p:spPr>
        <p:txBody>
          <a:bodyPr/>
          <a:lstStyle/>
          <a:p>
            <a:endParaRPr lang="en-IN"/>
          </a:p>
        </p:txBody>
      </p:sp>
      <p:sp>
        <p:nvSpPr>
          <p:cNvPr id="13" name="Text 10"/>
          <p:cNvSpPr/>
          <p:nvPr/>
        </p:nvSpPr>
        <p:spPr>
          <a:xfrm>
            <a:off x="9340929" y="5066348"/>
            <a:ext cx="2718673"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Leverage</a:t>
            </a:r>
            <a:endParaRPr lang="en-US" sz="2187" dirty="0"/>
          </a:p>
        </p:txBody>
      </p:sp>
      <p:sp>
        <p:nvSpPr>
          <p:cNvPr id="14" name="Text 11"/>
          <p:cNvSpPr/>
          <p:nvPr/>
        </p:nvSpPr>
        <p:spPr>
          <a:xfrm>
            <a:off x="9340929" y="5546765"/>
            <a:ext cx="2718673" cy="1066205"/>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Use these tactics to gain an advantage and guide the negotiation in your favor.</a:t>
            </a:r>
            <a:endParaRPr lang="en-US" sz="17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sp>
        <p:nvSpPr>
          <p:cNvPr id="4" name="Text 2"/>
          <p:cNvSpPr/>
          <p:nvPr/>
        </p:nvSpPr>
        <p:spPr>
          <a:xfrm>
            <a:off x="2348389" y="2438876"/>
            <a:ext cx="6655118"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Asking Strategic Questions</a:t>
            </a:r>
            <a:endParaRPr lang="en-US" sz="4374" dirty="0"/>
          </a:p>
        </p:txBody>
      </p:sp>
      <p:pic>
        <p:nvPicPr>
          <p:cNvPr id="5" name="Image 0" descr="preencoded.png"/>
          <p:cNvPicPr>
            <a:picLocks noChangeAspect="1"/>
          </p:cNvPicPr>
          <p:nvPr/>
        </p:nvPicPr>
        <p:blipFill>
          <a:blip r:embed="rId3"/>
          <a:stretch>
            <a:fillRect/>
          </a:stretch>
        </p:blipFill>
        <p:spPr>
          <a:xfrm>
            <a:off x="2348389" y="3577590"/>
            <a:ext cx="444341" cy="444341"/>
          </a:xfrm>
          <a:prstGeom prst="rect">
            <a:avLst/>
          </a:prstGeom>
        </p:spPr>
      </p:pic>
      <p:sp>
        <p:nvSpPr>
          <p:cNvPr id="6" name="Text 3"/>
          <p:cNvSpPr/>
          <p:nvPr/>
        </p:nvSpPr>
        <p:spPr>
          <a:xfrm>
            <a:off x="2348389" y="4244102"/>
            <a:ext cx="2777490" cy="347186"/>
          </a:xfrm>
          <a:prstGeom prst="rect">
            <a:avLst/>
          </a:prstGeom>
          <a:noFill/>
          <a:ln/>
        </p:spPr>
        <p:txBody>
          <a:bodyPr wrap="none" rtlCol="0" anchor="t"/>
          <a:lstStyle/>
          <a:p>
            <a:pPr marL="0" indent="0" algn="l">
              <a:lnSpc>
                <a:spcPts val="2734"/>
              </a:lnSpc>
              <a:buNone/>
            </a:pPr>
            <a:r>
              <a:rPr lang="en-US" sz="2187" dirty="0">
                <a:solidFill>
                  <a:srgbClr val="FFD9BE"/>
                </a:solidFill>
                <a:latin typeface="Quattrocento" pitchFamily="34" charset="0"/>
                <a:ea typeface="Quattrocento" pitchFamily="34" charset="-122"/>
                <a:cs typeface="Quattrocento" pitchFamily="34" charset="-120"/>
              </a:rPr>
              <a:t>Probe for Information</a:t>
            </a:r>
            <a:endParaRPr lang="en-US" sz="2187" dirty="0"/>
          </a:p>
        </p:txBody>
      </p:sp>
      <p:sp>
        <p:nvSpPr>
          <p:cNvPr id="7" name="Text 4"/>
          <p:cNvSpPr/>
          <p:nvPr/>
        </p:nvSpPr>
        <p:spPr>
          <a:xfrm>
            <a:off x="2348389" y="4724519"/>
            <a:ext cx="3088958" cy="1066205"/>
          </a:xfrm>
          <a:prstGeom prst="rect">
            <a:avLst/>
          </a:prstGeom>
          <a:noFill/>
          <a:ln/>
        </p:spPr>
        <p:txBody>
          <a:bodyPr wrap="square" rtlCol="0" anchor="t"/>
          <a:lstStyle/>
          <a:p>
            <a:pPr marL="0" indent="0" algn="l">
              <a:lnSpc>
                <a:spcPts val="2799"/>
              </a:lnSpc>
              <a:buNone/>
            </a:pPr>
            <a:r>
              <a:rPr lang="en-US" sz="1750" dirty="0">
                <a:solidFill>
                  <a:srgbClr val="F9EEE7"/>
                </a:solidFill>
                <a:latin typeface="Quattrocento" pitchFamily="34" charset="0"/>
                <a:ea typeface="Quattrocento" pitchFamily="34" charset="-122"/>
                <a:cs typeface="Quattrocento" pitchFamily="34" charset="-120"/>
              </a:rPr>
              <a:t>Ask open-ended questions to uncover the other party's priorities and concerns.</a:t>
            </a:r>
            <a:endParaRPr lang="en-US" sz="1750" dirty="0"/>
          </a:p>
        </p:txBody>
      </p:sp>
      <p:pic>
        <p:nvPicPr>
          <p:cNvPr id="8" name="Image 1" descr="preencoded.png"/>
          <p:cNvPicPr>
            <a:picLocks noChangeAspect="1"/>
          </p:cNvPicPr>
          <p:nvPr/>
        </p:nvPicPr>
        <p:blipFill>
          <a:blip r:embed="rId4"/>
          <a:stretch>
            <a:fillRect/>
          </a:stretch>
        </p:blipFill>
        <p:spPr>
          <a:xfrm>
            <a:off x="5770602" y="3577590"/>
            <a:ext cx="444341" cy="444341"/>
          </a:xfrm>
          <a:prstGeom prst="rect">
            <a:avLst/>
          </a:prstGeom>
        </p:spPr>
      </p:pic>
      <p:sp>
        <p:nvSpPr>
          <p:cNvPr id="9" name="Text 5"/>
          <p:cNvSpPr/>
          <p:nvPr/>
        </p:nvSpPr>
        <p:spPr>
          <a:xfrm>
            <a:off x="5770602" y="4244102"/>
            <a:ext cx="2777490" cy="347186"/>
          </a:xfrm>
          <a:prstGeom prst="rect">
            <a:avLst/>
          </a:prstGeom>
          <a:noFill/>
          <a:ln/>
        </p:spPr>
        <p:txBody>
          <a:bodyPr wrap="none" rtlCol="0" anchor="t"/>
          <a:lstStyle/>
          <a:p>
            <a:pPr marL="0" indent="0" algn="l">
              <a:lnSpc>
                <a:spcPts val="2734"/>
              </a:lnSpc>
              <a:buNone/>
            </a:pPr>
            <a:r>
              <a:rPr lang="en-US" sz="2187" dirty="0">
                <a:solidFill>
                  <a:srgbClr val="FFD9BE"/>
                </a:solidFill>
                <a:latin typeface="Quattrocento" pitchFamily="34" charset="0"/>
                <a:ea typeface="Quattrocento" pitchFamily="34" charset="-122"/>
                <a:cs typeface="Quattrocento" pitchFamily="34" charset="-120"/>
              </a:rPr>
              <a:t>Explore Options</a:t>
            </a:r>
            <a:endParaRPr lang="en-US" sz="2187" dirty="0"/>
          </a:p>
        </p:txBody>
      </p:sp>
      <p:sp>
        <p:nvSpPr>
          <p:cNvPr id="10" name="Text 6"/>
          <p:cNvSpPr/>
          <p:nvPr/>
        </p:nvSpPr>
        <p:spPr>
          <a:xfrm>
            <a:off x="5770602" y="4724519"/>
            <a:ext cx="3088958" cy="1066205"/>
          </a:xfrm>
          <a:prstGeom prst="rect">
            <a:avLst/>
          </a:prstGeom>
          <a:noFill/>
          <a:ln/>
        </p:spPr>
        <p:txBody>
          <a:bodyPr wrap="square" rtlCol="0" anchor="t"/>
          <a:lstStyle/>
          <a:p>
            <a:pPr marL="0" indent="0" algn="l">
              <a:lnSpc>
                <a:spcPts val="2799"/>
              </a:lnSpc>
              <a:buNone/>
            </a:pPr>
            <a:r>
              <a:rPr lang="en-US" sz="1750" dirty="0">
                <a:solidFill>
                  <a:srgbClr val="F9EEE7"/>
                </a:solidFill>
                <a:latin typeface="Quattrocento" pitchFamily="34" charset="0"/>
                <a:ea typeface="Quattrocento" pitchFamily="34" charset="-122"/>
                <a:cs typeface="Quattrocento" pitchFamily="34" charset="-120"/>
              </a:rPr>
              <a:t>Use strategic questioning to generate creative solutions that benefit both sides.</a:t>
            </a:r>
            <a:endParaRPr lang="en-US" sz="1750" dirty="0"/>
          </a:p>
        </p:txBody>
      </p:sp>
      <p:pic>
        <p:nvPicPr>
          <p:cNvPr id="11" name="Image 2" descr="preencoded.png"/>
          <p:cNvPicPr>
            <a:picLocks noChangeAspect="1"/>
          </p:cNvPicPr>
          <p:nvPr/>
        </p:nvPicPr>
        <p:blipFill>
          <a:blip r:embed="rId5"/>
          <a:stretch>
            <a:fillRect/>
          </a:stretch>
        </p:blipFill>
        <p:spPr>
          <a:xfrm>
            <a:off x="9192816" y="3577590"/>
            <a:ext cx="444341" cy="444341"/>
          </a:xfrm>
          <a:prstGeom prst="rect">
            <a:avLst/>
          </a:prstGeom>
        </p:spPr>
      </p:pic>
      <p:sp>
        <p:nvSpPr>
          <p:cNvPr id="12" name="Text 7"/>
          <p:cNvSpPr/>
          <p:nvPr/>
        </p:nvSpPr>
        <p:spPr>
          <a:xfrm>
            <a:off x="9192816" y="4244102"/>
            <a:ext cx="2777490" cy="347186"/>
          </a:xfrm>
          <a:prstGeom prst="rect">
            <a:avLst/>
          </a:prstGeom>
          <a:noFill/>
          <a:ln/>
        </p:spPr>
        <p:txBody>
          <a:bodyPr wrap="none" rtlCol="0" anchor="t"/>
          <a:lstStyle/>
          <a:p>
            <a:pPr marL="0" indent="0" algn="l">
              <a:lnSpc>
                <a:spcPts val="2734"/>
              </a:lnSpc>
              <a:buNone/>
            </a:pPr>
            <a:r>
              <a:rPr lang="en-US" sz="2187" dirty="0">
                <a:solidFill>
                  <a:srgbClr val="FFD9BE"/>
                </a:solidFill>
                <a:latin typeface="Quattrocento" pitchFamily="34" charset="0"/>
                <a:ea typeface="Quattrocento" pitchFamily="34" charset="-122"/>
                <a:cs typeface="Quattrocento" pitchFamily="34" charset="-120"/>
              </a:rPr>
              <a:t>Build Rapport</a:t>
            </a:r>
            <a:endParaRPr lang="en-US" sz="2187" dirty="0"/>
          </a:p>
        </p:txBody>
      </p:sp>
      <p:sp>
        <p:nvSpPr>
          <p:cNvPr id="13" name="Text 8"/>
          <p:cNvSpPr/>
          <p:nvPr/>
        </p:nvSpPr>
        <p:spPr>
          <a:xfrm>
            <a:off x="9192816" y="4724519"/>
            <a:ext cx="3089077" cy="1066205"/>
          </a:xfrm>
          <a:prstGeom prst="rect">
            <a:avLst/>
          </a:prstGeom>
          <a:noFill/>
          <a:ln/>
        </p:spPr>
        <p:txBody>
          <a:bodyPr wrap="square" rtlCol="0" anchor="t"/>
          <a:lstStyle/>
          <a:p>
            <a:pPr marL="0" indent="0" algn="l">
              <a:lnSpc>
                <a:spcPts val="2799"/>
              </a:lnSpc>
              <a:buNone/>
            </a:pPr>
            <a:r>
              <a:rPr lang="en-US" sz="1750" dirty="0">
                <a:solidFill>
                  <a:srgbClr val="F9EEE7"/>
                </a:solidFill>
                <a:latin typeface="Quattrocento" pitchFamily="34" charset="0"/>
                <a:ea typeface="Quattrocento" pitchFamily="34" charset="-122"/>
                <a:cs typeface="Quattrocento" pitchFamily="34" charset="-120"/>
              </a:rPr>
              <a:t>Thoughtful questions can help establish a positive, collaborative dynamic.</a:t>
            </a:r>
            <a:endParaRPr lang="en-US" sz="17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sp>
        <p:nvSpPr>
          <p:cNvPr id="4" name="Text 2"/>
          <p:cNvSpPr/>
          <p:nvPr/>
        </p:nvSpPr>
        <p:spPr>
          <a:xfrm>
            <a:off x="2348389" y="2056686"/>
            <a:ext cx="5554980"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Handling Objections</a:t>
            </a:r>
            <a:endParaRPr lang="en-US" sz="4374" dirty="0"/>
          </a:p>
        </p:txBody>
      </p:sp>
      <p:sp>
        <p:nvSpPr>
          <p:cNvPr id="5" name="Text 3"/>
          <p:cNvSpPr/>
          <p:nvPr/>
        </p:nvSpPr>
        <p:spPr>
          <a:xfrm>
            <a:off x="2570559" y="3336250"/>
            <a:ext cx="4518541"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Listen Actively</a:t>
            </a:r>
            <a:endParaRPr lang="en-US" sz="1750" dirty="0"/>
          </a:p>
        </p:txBody>
      </p:sp>
      <p:sp>
        <p:nvSpPr>
          <p:cNvPr id="6" name="Text 4"/>
          <p:cNvSpPr/>
          <p:nvPr/>
        </p:nvSpPr>
        <p:spPr>
          <a:xfrm>
            <a:off x="7541062" y="3336250"/>
            <a:ext cx="4518541" cy="710803"/>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Understand the root of the objection to address it effectively.</a:t>
            </a:r>
            <a:endParaRPr lang="en-US" sz="1750" dirty="0"/>
          </a:p>
        </p:txBody>
      </p:sp>
      <p:sp>
        <p:nvSpPr>
          <p:cNvPr id="7" name="Shape 5"/>
          <p:cNvSpPr/>
          <p:nvPr/>
        </p:nvSpPr>
        <p:spPr>
          <a:xfrm>
            <a:off x="2348389" y="4187904"/>
            <a:ext cx="9933503" cy="992505"/>
          </a:xfrm>
          <a:prstGeom prst="rect">
            <a:avLst/>
          </a:prstGeom>
          <a:solidFill>
            <a:srgbClr val="234A49"/>
          </a:solidFill>
          <a:ln/>
        </p:spPr>
        <p:txBody>
          <a:bodyPr/>
          <a:lstStyle/>
          <a:p>
            <a:endParaRPr lang="en-IN"/>
          </a:p>
        </p:txBody>
      </p:sp>
      <p:sp>
        <p:nvSpPr>
          <p:cNvPr id="8" name="Text 6"/>
          <p:cNvSpPr/>
          <p:nvPr/>
        </p:nvSpPr>
        <p:spPr>
          <a:xfrm>
            <a:off x="2570559" y="4328755"/>
            <a:ext cx="4518541"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Validate Concerns</a:t>
            </a:r>
            <a:endParaRPr lang="en-US" sz="1750" dirty="0"/>
          </a:p>
        </p:txBody>
      </p:sp>
      <p:sp>
        <p:nvSpPr>
          <p:cNvPr id="9" name="Text 7"/>
          <p:cNvSpPr/>
          <p:nvPr/>
        </p:nvSpPr>
        <p:spPr>
          <a:xfrm>
            <a:off x="7541062" y="4328755"/>
            <a:ext cx="4518541" cy="710803"/>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Acknowledge the other party's perspective before proposing solutions.</a:t>
            </a:r>
            <a:endParaRPr lang="en-US" sz="1750" dirty="0"/>
          </a:p>
        </p:txBody>
      </p:sp>
      <p:sp>
        <p:nvSpPr>
          <p:cNvPr id="10" name="Text 8"/>
          <p:cNvSpPr/>
          <p:nvPr/>
        </p:nvSpPr>
        <p:spPr>
          <a:xfrm>
            <a:off x="2570559" y="5321260"/>
            <a:ext cx="4518541" cy="355402"/>
          </a:xfrm>
          <a:prstGeom prst="rect">
            <a:avLst/>
          </a:prstGeom>
          <a:noFill/>
          <a:ln/>
        </p:spPr>
        <p:txBody>
          <a:bodyPr wrap="non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Reframe Positively</a:t>
            </a:r>
            <a:endParaRPr lang="en-US" sz="1750" dirty="0"/>
          </a:p>
        </p:txBody>
      </p:sp>
      <p:sp>
        <p:nvSpPr>
          <p:cNvPr id="11" name="Text 9"/>
          <p:cNvSpPr/>
          <p:nvPr/>
        </p:nvSpPr>
        <p:spPr>
          <a:xfrm>
            <a:off x="7541062" y="5321260"/>
            <a:ext cx="4518541" cy="710803"/>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Turn objections into opportunities to showcase the benefits of your offer.</a:t>
            </a:r>
            <a:endParaRPr lang="en-US" sz="17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sp>
        <p:nvSpPr>
          <p:cNvPr id="4" name="Text 2"/>
          <p:cNvSpPr/>
          <p:nvPr/>
        </p:nvSpPr>
        <p:spPr>
          <a:xfrm>
            <a:off x="2822615" y="554236"/>
            <a:ext cx="8985171" cy="1256109"/>
          </a:xfrm>
          <a:prstGeom prst="rect">
            <a:avLst/>
          </a:prstGeom>
          <a:noFill/>
          <a:ln/>
        </p:spPr>
        <p:txBody>
          <a:bodyPr wrap="square" rtlCol="0" anchor="t"/>
          <a:lstStyle/>
          <a:p>
            <a:pPr marL="0" indent="0">
              <a:lnSpc>
                <a:spcPts val="4945"/>
              </a:lnSpc>
              <a:buNone/>
            </a:pPr>
            <a:r>
              <a:rPr lang="en-US" sz="3956" dirty="0">
                <a:solidFill>
                  <a:srgbClr val="FFD9BE"/>
                </a:solidFill>
                <a:latin typeface="Quattrocento" pitchFamily="34" charset="0"/>
                <a:ea typeface="Quattrocento" pitchFamily="34" charset="-122"/>
                <a:cs typeface="Quattrocento" pitchFamily="34" charset="-120"/>
              </a:rPr>
              <a:t>Handling Difficult Negotiation Situations</a:t>
            </a:r>
            <a:endParaRPr lang="en-US" sz="3956" dirty="0"/>
          </a:p>
        </p:txBody>
      </p:sp>
      <p:pic>
        <p:nvPicPr>
          <p:cNvPr id="5" name="Image 0" descr="preencoded.png"/>
          <p:cNvPicPr>
            <a:picLocks noChangeAspect="1"/>
          </p:cNvPicPr>
          <p:nvPr/>
        </p:nvPicPr>
        <p:blipFill>
          <a:blip r:embed="rId3"/>
          <a:stretch>
            <a:fillRect/>
          </a:stretch>
        </p:blipFill>
        <p:spPr>
          <a:xfrm>
            <a:off x="2822615" y="2212300"/>
            <a:ext cx="2020133" cy="1248489"/>
          </a:xfrm>
          <a:prstGeom prst="rect">
            <a:avLst/>
          </a:prstGeom>
        </p:spPr>
      </p:pic>
      <p:sp>
        <p:nvSpPr>
          <p:cNvPr id="6" name="Text 3"/>
          <p:cNvSpPr/>
          <p:nvPr/>
        </p:nvSpPr>
        <p:spPr>
          <a:xfrm>
            <a:off x="2822615" y="3712012"/>
            <a:ext cx="2020133" cy="313968"/>
          </a:xfrm>
          <a:prstGeom prst="rect">
            <a:avLst/>
          </a:prstGeom>
          <a:noFill/>
          <a:ln/>
        </p:spPr>
        <p:txBody>
          <a:bodyPr wrap="none" rtlCol="0" anchor="t"/>
          <a:lstStyle/>
          <a:p>
            <a:pPr marL="0" indent="0" algn="l">
              <a:lnSpc>
                <a:spcPts val="2473"/>
              </a:lnSpc>
              <a:buNone/>
            </a:pPr>
            <a:r>
              <a:rPr lang="en-US" sz="1978" dirty="0">
                <a:solidFill>
                  <a:srgbClr val="FFD9BE"/>
                </a:solidFill>
                <a:latin typeface="Quattrocento" pitchFamily="34" charset="0"/>
                <a:ea typeface="Quattrocento" pitchFamily="34" charset="-122"/>
                <a:cs typeface="Quattrocento" pitchFamily="34" charset="-120"/>
              </a:rPr>
              <a:t>Diffusing Tension</a:t>
            </a:r>
            <a:endParaRPr lang="en-US" sz="1978" dirty="0"/>
          </a:p>
        </p:txBody>
      </p:sp>
      <p:graphicFrame>
        <p:nvGraphicFramePr>
          <p:cNvPr id="17" name="Diagram 16">
            <a:extLst>
              <a:ext uri="{FF2B5EF4-FFF2-40B4-BE49-F238E27FC236}">
                <a16:creationId xmlns:a16="http://schemas.microsoft.com/office/drawing/2014/main" id="{6DC0D756-ECFE-31F4-AB10-6785198A1AE1}"/>
              </a:ext>
            </a:extLst>
          </p:cNvPr>
          <p:cNvGraphicFramePr/>
          <p:nvPr>
            <p:extLst>
              <p:ext uri="{D42A27DB-BD31-4B8C-83A1-F6EECF244321}">
                <p14:modId xmlns:p14="http://schemas.microsoft.com/office/powerpoint/2010/main" val="236232876"/>
              </p:ext>
            </p:extLst>
          </p:nvPr>
        </p:nvGraphicFramePr>
        <p:xfrm>
          <a:off x="2822615" y="4146471"/>
          <a:ext cx="2020133" cy="32146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Image 1" descr="preencoded.png"/>
          <p:cNvPicPr>
            <a:picLocks noChangeAspect="1"/>
          </p:cNvPicPr>
          <p:nvPr/>
        </p:nvPicPr>
        <p:blipFill>
          <a:blip r:embed="rId9"/>
          <a:stretch>
            <a:fillRect/>
          </a:stretch>
        </p:blipFill>
        <p:spPr>
          <a:xfrm>
            <a:off x="8777406" y="2212300"/>
            <a:ext cx="2020253" cy="1248608"/>
          </a:xfrm>
          <a:prstGeom prst="rect">
            <a:avLst/>
          </a:prstGeom>
        </p:spPr>
      </p:pic>
      <p:sp>
        <p:nvSpPr>
          <p:cNvPr id="9" name="Text 5"/>
          <p:cNvSpPr/>
          <p:nvPr/>
        </p:nvSpPr>
        <p:spPr>
          <a:xfrm>
            <a:off x="8877119" y="3563443"/>
            <a:ext cx="2020253" cy="313968"/>
          </a:xfrm>
          <a:prstGeom prst="rect">
            <a:avLst/>
          </a:prstGeom>
          <a:noFill/>
          <a:ln/>
        </p:spPr>
        <p:txBody>
          <a:bodyPr wrap="none" rtlCol="0" anchor="t"/>
          <a:lstStyle/>
          <a:p>
            <a:pPr marL="0" indent="0" algn="l">
              <a:lnSpc>
                <a:spcPts val="2473"/>
              </a:lnSpc>
              <a:buNone/>
            </a:pPr>
            <a:r>
              <a:rPr lang="en-US" sz="1978" dirty="0">
                <a:solidFill>
                  <a:srgbClr val="FFD9BE"/>
                </a:solidFill>
                <a:latin typeface="Quattrocento" pitchFamily="34" charset="0"/>
                <a:ea typeface="Quattrocento" pitchFamily="34" charset="-122"/>
                <a:cs typeface="Quattrocento" pitchFamily="34" charset="-120"/>
              </a:rPr>
              <a:t>Taking Breaks</a:t>
            </a:r>
            <a:endParaRPr lang="en-US" sz="1978" dirty="0"/>
          </a:p>
        </p:txBody>
      </p:sp>
      <p:graphicFrame>
        <p:nvGraphicFramePr>
          <p:cNvPr id="18" name="Diagram 17">
            <a:extLst>
              <a:ext uri="{FF2B5EF4-FFF2-40B4-BE49-F238E27FC236}">
                <a16:creationId xmlns:a16="http://schemas.microsoft.com/office/drawing/2014/main" id="{C1BC744A-344D-0796-633D-93298A11CEDE}"/>
              </a:ext>
            </a:extLst>
          </p:cNvPr>
          <p:cNvGraphicFramePr/>
          <p:nvPr>
            <p:extLst>
              <p:ext uri="{D42A27DB-BD31-4B8C-83A1-F6EECF244321}">
                <p14:modId xmlns:p14="http://schemas.microsoft.com/office/powerpoint/2010/main" val="1962875559"/>
              </p:ext>
            </p:extLst>
          </p:nvPr>
        </p:nvGraphicFramePr>
        <p:xfrm>
          <a:off x="8877119" y="4110495"/>
          <a:ext cx="2020253" cy="321468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2" name="Text 7"/>
          <p:cNvSpPr/>
          <p:nvPr/>
        </p:nvSpPr>
        <p:spPr>
          <a:xfrm>
            <a:off x="7465933" y="3712012"/>
            <a:ext cx="2020133" cy="627936"/>
          </a:xfrm>
          <a:prstGeom prst="rect">
            <a:avLst/>
          </a:prstGeom>
          <a:noFill/>
          <a:ln/>
        </p:spPr>
        <p:txBody>
          <a:bodyPr wrap="square" rtlCol="0" anchor="t"/>
          <a:lstStyle/>
          <a:p>
            <a:pPr marL="0" indent="0" algn="l">
              <a:lnSpc>
                <a:spcPts val="2473"/>
              </a:lnSpc>
              <a:buNone/>
            </a:pPr>
            <a:endParaRPr lang="en-US" sz="1978" dirty="0"/>
          </a:p>
        </p:txBody>
      </p:sp>
      <p:sp>
        <p:nvSpPr>
          <p:cNvPr id="13" name="Text 8"/>
          <p:cNvSpPr/>
          <p:nvPr/>
        </p:nvSpPr>
        <p:spPr>
          <a:xfrm>
            <a:off x="7465933" y="4460438"/>
            <a:ext cx="2020133" cy="3214688"/>
          </a:xfrm>
          <a:prstGeom prst="rect">
            <a:avLst/>
          </a:prstGeom>
          <a:noFill/>
          <a:ln/>
        </p:spPr>
        <p:txBody>
          <a:bodyPr wrap="square" rtlCol="0" anchor="t"/>
          <a:lstStyle/>
          <a:p>
            <a:pPr marL="0" indent="0" algn="l">
              <a:lnSpc>
                <a:spcPts val="2532"/>
              </a:lnSpc>
              <a:buNone/>
            </a:pPr>
            <a:endParaRPr lang="en-US" sz="1583" dirty="0"/>
          </a:p>
        </p:txBody>
      </p:sp>
      <p:sp>
        <p:nvSpPr>
          <p:cNvPr id="15" name="Text 9"/>
          <p:cNvSpPr/>
          <p:nvPr/>
        </p:nvSpPr>
        <p:spPr>
          <a:xfrm>
            <a:off x="9787533" y="3712131"/>
            <a:ext cx="2020253" cy="627936"/>
          </a:xfrm>
          <a:prstGeom prst="rect">
            <a:avLst/>
          </a:prstGeom>
          <a:noFill/>
          <a:ln/>
        </p:spPr>
        <p:txBody>
          <a:bodyPr wrap="square" rtlCol="0" anchor="t"/>
          <a:lstStyle/>
          <a:p>
            <a:pPr marL="0" indent="0" algn="l">
              <a:lnSpc>
                <a:spcPts val="2473"/>
              </a:lnSpc>
              <a:buNone/>
            </a:pPr>
            <a:endParaRPr lang="en-US" sz="1978" dirty="0"/>
          </a:p>
        </p:txBody>
      </p:sp>
      <p:sp>
        <p:nvSpPr>
          <p:cNvPr id="16" name="Text 10"/>
          <p:cNvSpPr/>
          <p:nvPr/>
        </p:nvSpPr>
        <p:spPr>
          <a:xfrm>
            <a:off x="9787533" y="4460558"/>
            <a:ext cx="2020253" cy="3214688"/>
          </a:xfrm>
          <a:prstGeom prst="rect">
            <a:avLst/>
          </a:prstGeom>
          <a:noFill/>
          <a:ln/>
        </p:spPr>
        <p:txBody>
          <a:bodyPr wrap="square" rtlCol="0" anchor="t"/>
          <a:lstStyle/>
          <a:p>
            <a:pPr marL="0" indent="0" algn="l">
              <a:lnSpc>
                <a:spcPts val="2532"/>
              </a:lnSpc>
              <a:buNone/>
            </a:pPr>
            <a:endParaRPr lang="en-US" sz="1583" dirty="0"/>
          </a:p>
        </p:txBody>
      </p:sp>
    </p:spTree>
    <p:extLst>
      <p:ext uri="{BB962C8B-B14F-4D97-AF65-F5344CB8AC3E}">
        <p14:creationId xmlns:p14="http://schemas.microsoft.com/office/powerpoint/2010/main" val="3670206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12032"/>
            <a:ext cx="14630400" cy="8229600"/>
          </a:xfrm>
          <a:prstGeom prst="rect">
            <a:avLst/>
          </a:prstGeom>
          <a:solidFill>
            <a:srgbClr val="1C4241"/>
          </a:solidFill>
          <a:ln/>
        </p:spPr>
        <p:txBody>
          <a:bodyPr/>
          <a:lstStyle/>
          <a:p>
            <a:endParaRPr lang="en-IN"/>
          </a:p>
        </p:txBody>
      </p:sp>
      <p:sp>
        <p:nvSpPr>
          <p:cNvPr id="4" name="Text 2"/>
          <p:cNvSpPr/>
          <p:nvPr/>
        </p:nvSpPr>
        <p:spPr>
          <a:xfrm>
            <a:off x="2822615" y="554236"/>
            <a:ext cx="8985171" cy="1256109"/>
          </a:xfrm>
          <a:prstGeom prst="rect">
            <a:avLst/>
          </a:prstGeom>
          <a:noFill/>
          <a:ln/>
        </p:spPr>
        <p:txBody>
          <a:bodyPr wrap="square" rtlCol="0" anchor="t"/>
          <a:lstStyle/>
          <a:p>
            <a:pPr marL="0" indent="0">
              <a:lnSpc>
                <a:spcPts val="4945"/>
              </a:lnSpc>
              <a:buNone/>
            </a:pPr>
            <a:r>
              <a:rPr lang="en-US" sz="3956" dirty="0">
                <a:solidFill>
                  <a:srgbClr val="FFD9BE"/>
                </a:solidFill>
                <a:latin typeface="Quattrocento" pitchFamily="34" charset="0"/>
                <a:ea typeface="Quattrocento" pitchFamily="34" charset="-122"/>
                <a:cs typeface="Quattrocento" pitchFamily="34" charset="-120"/>
              </a:rPr>
              <a:t>Handling Difficult Negotiation Situations</a:t>
            </a:r>
            <a:endParaRPr lang="en-US" sz="3956" dirty="0"/>
          </a:p>
        </p:txBody>
      </p:sp>
      <p:sp>
        <p:nvSpPr>
          <p:cNvPr id="6" name="Text 3"/>
          <p:cNvSpPr/>
          <p:nvPr/>
        </p:nvSpPr>
        <p:spPr>
          <a:xfrm>
            <a:off x="2822615" y="3712012"/>
            <a:ext cx="2020133" cy="313968"/>
          </a:xfrm>
          <a:prstGeom prst="rect">
            <a:avLst/>
          </a:prstGeom>
          <a:noFill/>
          <a:ln/>
        </p:spPr>
        <p:txBody>
          <a:bodyPr wrap="none" rtlCol="0" anchor="t"/>
          <a:lstStyle/>
          <a:p>
            <a:pPr marL="0" indent="0" algn="l">
              <a:lnSpc>
                <a:spcPts val="2473"/>
              </a:lnSpc>
              <a:buNone/>
            </a:pPr>
            <a:endParaRPr lang="en-US" sz="1978" dirty="0"/>
          </a:p>
        </p:txBody>
      </p:sp>
      <p:pic>
        <p:nvPicPr>
          <p:cNvPr id="11" name="Image 2" descr="preencoded.png"/>
          <p:cNvPicPr>
            <a:picLocks noChangeAspect="1"/>
          </p:cNvPicPr>
          <p:nvPr/>
        </p:nvPicPr>
        <p:blipFill>
          <a:blip r:embed="rId3"/>
          <a:stretch>
            <a:fillRect/>
          </a:stretch>
        </p:blipFill>
        <p:spPr>
          <a:xfrm>
            <a:off x="2822614" y="2212300"/>
            <a:ext cx="2020133" cy="1248489"/>
          </a:xfrm>
          <a:prstGeom prst="rect">
            <a:avLst/>
          </a:prstGeom>
        </p:spPr>
      </p:pic>
      <p:pic>
        <p:nvPicPr>
          <p:cNvPr id="14" name="Image 3" descr="preencoded.png"/>
          <p:cNvPicPr>
            <a:picLocks noChangeAspect="1"/>
          </p:cNvPicPr>
          <p:nvPr/>
        </p:nvPicPr>
        <p:blipFill>
          <a:blip r:embed="rId4"/>
          <a:stretch>
            <a:fillRect/>
          </a:stretch>
        </p:blipFill>
        <p:spPr>
          <a:xfrm>
            <a:off x="9787533" y="2212300"/>
            <a:ext cx="2020253" cy="1248608"/>
          </a:xfrm>
          <a:prstGeom prst="rect">
            <a:avLst/>
          </a:prstGeom>
        </p:spPr>
      </p:pic>
      <p:sp>
        <p:nvSpPr>
          <p:cNvPr id="15" name="Text 9"/>
          <p:cNvSpPr/>
          <p:nvPr/>
        </p:nvSpPr>
        <p:spPr>
          <a:xfrm>
            <a:off x="9787533" y="3712131"/>
            <a:ext cx="2665151" cy="627936"/>
          </a:xfrm>
          <a:prstGeom prst="rect">
            <a:avLst/>
          </a:prstGeom>
          <a:noFill/>
          <a:ln/>
        </p:spPr>
        <p:txBody>
          <a:bodyPr wrap="square" rtlCol="0" anchor="t"/>
          <a:lstStyle/>
          <a:p>
            <a:pPr marL="0" indent="0" algn="l">
              <a:lnSpc>
                <a:spcPts val="2473"/>
              </a:lnSpc>
              <a:buNone/>
            </a:pPr>
            <a:r>
              <a:rPr lang="en-US" sz="1978" dirty="0">
                <a:solidFill>
                  <a:srgbClr val="FFD9BE"/>
                </a:solidFill>
                <a:latin typeface="Quattrocento" pitchFamily="34" charset="0"/>
                <a:ea typeface="Quattrocento" pitchFamily="34" charset="-122"/>
                <a:cs typeface="Quattrocento" pitchFamily="34" charset="-120"/>
              </a:rPr>
              <a:t>Finding Common Ground</a:t>
            </a:r>
            <a:endParaRPr lang="en-US" sz="1978" dirty="0"/>
          </a:p>
        </p:txBody>
      </p:sp>
      <p:graphicFrame>
        <p:nvGraphicFramePr>
          <p:cNvPr id="22" name="Diagram 21">
            <a:extLst>
              <a:ext uri="{FF2B5EF4-FFF2-40B4-BE49-F238E27FC236}">
                <a16:creationId xmlns:a16="http://schemas.microsoft.com/office/drawing/2014/main" id="{5ABE27D0-45A3-A849-B2AD-D36F5A1E9EE2}"/>
              </a:ext>
            </a:extLst>
          </p:cNvPr>
          <p:cNvGraphicFramePr/>
          <p:nvPr>
            <p:extLst>
              <p:ext uri="{D42A27DB-BD31-4B8C-83A1-F6EECF244321}">
                <p14:modId xmlns:p14="http://schemas.microsoft.com/office/powerpoint/2010/main" val="2672813567"/>
              </p:ext>
            </p:extLst>
          </p:nvPr>
        </p:nvGraphicFramePr>
        <p:xfrm>
          <a:off x="9787533" y="4460558"/>
          <a:ext cx="2020253" cy="32146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Text 7">
            <a:extLst>
              <a:ext uri="{FF2B5EF4-FFF2-40B4-BE49-F238E27FC236}">
                <a16:creationId xmlns:a16="http://schemas.microsoft.com/office/drawing/2014/main" id="{D2E79E7E-8C1F-AFD8-2903-E41BBCA75355}"/>
              </a:ext>
            </a:extLst>
          </p:cNvPr>
          <p:cNvSpPr/>
          <p:nvPr/>
        </p:nvSpPr>
        <p:spPr>
          <a:xfrm>
            <a:off x="2822615" y="3712012"/>
            <a:ext cx="2020133" cy="627936"/>
          </a:xfrm>
          <a:prstGeom prst="rect">
            <a:avLst/>
          </a:prstGeom>
          <a:noFill/>
          <a:ln/>
        </p:spPr>
        <p:txBody>
          <a:bodyPr wrap="square" rtlCol="0" anchor="t"/>
          <a:lstStyle/>
          <a:p>
            <a:pPr marL="0" indent="0" algn="l">
              <a:lnSpc>
                <a:spcPts val="2473"/>
              </a:lnSpc>
              <a:buNone/>
            </a:pPr>
            <a:r>
              <a:rPr lang="en-US" sz="1978" dirty="0">
                <a:solidFill>
                  <a:srgbClr val="FFD9BE"/>
                </a:solidFill>
                <a:latin typeface="Quattrocento" pitchFamily="34" charset="0"/>
                <a:ea typeface="Quattrocento" pitchFamily="34" charset="-122"/>
                <a:cs typeface="Quattrocento" pitchFamily="34" charset="-120"/>
              </a:rPr>
              <a:t>Keeping Composure</a:t>
            </a:r>
            <a:endParaRPr lang="en-US" sz="1978" dirty="0"/>
          </a:p>
        </p:txBody>
      </p:sp>
      <p:graphicFrame>
        <p:nvGraphicFramePr>
          <p:cNvPr id="21" name="Diagram 20">
            <a:extLst>
              <a:ext uri="{FF2B5EF4-FFF2-40B4-BE49-F238E27FC236}">
                <a16:creationId xmlns:a16="http://schemas.microsoft.com/office/drawing/2014/main" id="{FAAC45FF-AEF9-FC21-D10B-06CDCDECC2A4}"/>
              </a:ext>
            </a:extLst>
          </p:cNvPr>
          <p:cNvGraphicFramePr/>
          <p:nvPr>
            <p:extLst>
              <p:ext uri="{D42A27DB-BD31-4B8C-83A1-F6EECF244321}">
                <p14:modId xmlns:p14="http://schemas.microsoft.com/office/powerpoint/2010/main" val="1311191462"/>
              </p:ext>
            </p:extLst>
          </p:nvPr>
        </p:nvGraphicFramePr>
        <p:xfrm>
          <a:off x="2822615" y="4460438"/>
          <a:ext cx="2020133" cy="321468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sp>
        <p:nvSpPr>
          <p:cNvPr id="4" name="Text 2"/>
          <p:cNvSpPr/>
          <p:nvPr/>
        </p:nvSpPr>
        <p:spPr>
          <a:xfrm>
            <a:off x="2348389" y="1207294"/>
            <a:ext cx="9933503" cy="1388745"/>
          </a:xfrm>
          <a:prstGeom prst="rect">
            <a:avLst/>
          </a:prstGeom>
          <a:noFill/>
          <a:ln/>
        </p:spPr>
        <p:txBody>
          <a:bodyPr wrap="squar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Negotiating with Different Personality Types</a:t>
            </a:r>
            <a:endParaRPr lang="en-US" sz="4374" dirty="0"/>
          </a:p>
        </p:txBody>
      </p:sp>
      <p:pic>
        <p:nvPicPr>
          <p:cNvPr id="5" name="Image 0" descr="preencoded.png"/>
          <p:cNvPicPr>
            <a:picLocks noChangeAspect="1"/>
          </p:cNvPicPr>
          <p:nvPr/>
        </p:nvPicPr>
        <p:blipFill>
          <a:blip r:embed="rId3"/>
          <a:stretch>
            <a:fillRect/>
          </a:stretch>
        </p:blipFill>
        <p:spPr>
          <a:xfrm>
            <a:off x="2348389" y="3040380"/>
            <a:ext cx="444341" cy="444341"/>
          </a:xfrm>
          <a:prstGeom prst="rect">
            <a:avLst/>
          </a:prstGeom>
        </p:spPr>
      </p:pic>
      <p:sp>
        <p:nvSpPr>
          <p:cNvPr id="6" name="Text 3"/>
          <p:cNvSpPr/>
          <p:nvPr/>
        </p:nvSpPr>
        <p:spPr>
          <a:xfrm>
            <a:off x="2348389" y="3706892"/>
            <a:ext cx="2233374" cy="694373"/>
          </a:xfrm>
          <a:prstGeom prst="rect">
            <a:avLst/>
          </a:prstGeom>
          <a:noFill/>
          <a:ln/>
        </p:spPr>
        <p:txBody>
          <a:bodyPr wrap="square" rtlCol="0" anchor="t"/>
          <a:lstStyle/>
          <a:p>
            <a:pPr marL="0" indent="0" algn="l">
              <a:lnSpc>
                <a:spcPts val="2734"/>
              </a:lnSpc>
              <a:buNone/>
            </a:pPr>
            <a:r>
              <a:rPr lang="en-US" sz="2187" dirty="0">
                <a:solidFill>
                  <a:srgbClr val="FFD9BE"/>
                </a:solidFill>
                <a:latin typeface="Quattrocento" pitchFamily="34" charset="0"/>
                <a:ea typeface="Quattrocento" pitchFamily="34" charset="-122"/>
                <a:cs typeface="Quattrocento" pitchFamily="34" charset="-120"/>
              </a:rPr>
              <a:t>Direct Communicator</a:t>
            </a:r>
            <a:endParaRPr lang="en-US" sz="2187" dirty="0"/>
          </a:p>
        </p:txBody>
      </p:sp>
      <p:sp>
        <p:nvSpPr>
          <p:cNvPr id="7" name="Text 4"/>
          <p:cNvSpPr/>
          <p:nvPr/>
        </p:nvSpPr>
        <p:spPr>
          <a:xfrm>
            <a:off x="2348389" y="4534495"/>
            <a:ext cx="2233374" cy="2487811"/>
          </a:xfrm>
          <a:prstGeom prst="rect">
            <a:avLst/>
          </a:prstGeom>
          <a:noFill/>
          <a:ln/>
        </p:spPr>
        <p:txBody>
          <a:bodyPr wrap="square" rtlCol="0" anchor="t"/>
          <a:lstStyle/>
          <a:p>
            <a:pPr marL="0" indent="0" algn="l">
              <a:lnSpc>
                <a:spcPts val="2799"/>
              </a:lnSpc>
              <a:buNone/>
            </a:pPr>
            <a:r>
              <a:rPr lang="en-US" sz="1750" dirty="0">
                <a:solidFill>
                  <a:srgbClr val="F9EEE7"/>
                </a:solidFill>
                <a:latin typeface="Quattrocento" pitchFamily="34" charset="0"/>
                <a:ea typeface="Quattrocento" pitchFamily="34" charset="-122"/>
                <a:cs typeface="Quattrocento" pitchFamily="34" charset="-120"/>
              </a:rPr>
              <a:t>This type values efficiency and getting to the point. Speak concisely, focus on facts, and don't hesitate to ask direct questions.</a:t>
            </a:r>
            <a:endParaRPr lang="en-US" sz="1750" dirty="0"/>
          </a:p>
        </p:txBody>
      </p:sp>
      <p:pic>
        <p:nvPicPr>
          <p:cNvPr id="8" name="Image 1" descr="preencoded.png"/>
          <p:cNvPicPr>
            <a:picLocks noChangeAspect="1"/>
          </p:cNvPicPr>
          <p:nvPr/>
        </p:nvPicPr>
        <p:blipFill>
          <a:blip r:embed="rId4"/>
          <a:stretch>
            <a:fillRect/>
          </a:stretch>
        </p:blipFill>
        <p:spPr>
          <a:xfrm>
            <a:off x="4915019" y="3040380"/>
            <a:ext cx="444341" cy="444341"/>
          </a:xfrm>
          <a:prstGeom prst="rect">
            <a:avLst/>
          </a:prstGeom>
        </p:spPr>
      </p:pic>
      <p:sp>
        <p:nvSpPr>
          <p:cNvPr id="9" name="Text 5"/>
          <p:cNvSpPr/>
          <p:nvPr/>
        </p:nvSpPr>
        <p:spPr>
          <a:xfrm>
            <a:off x="4915019" y="3706892"/>
            <a:ext cx="2233493" cy="694373"/>
          </a:xfrm>
          <a:prstGeom prst="rect">
            <a:avLst/>
          </a:prstGeom>
          <a:noFill/>
          <a:ln/>
        </p:spPr>
        <p:txBody>
          <a:bodyPr wrap="square" rtlCol="0" anchor="t"/>
          <a:lstStyle/>
          <a:p>
            <a:pPr marL="0" indent="0" algn="l">
              <a:lnSpc>
                <a:spcPts val="2734"/>
              </a:lnSpc>
              <a:buNone/>
            </a:pPr>
            <a:r>
              <a:rPr lang="en-US" sz="2187" dirty="0">
                <a:solidFill>
                  <a:srgbClr val="FFD9BE"/>
                </a:solidFill>
                <a:latin typeface="Quattrocento" pitchFamily="34" charset="0"/>
                <a:ea typeface="Quattrocento" pitchFamily="34" charset="-122"/>
                <a:cs typeface="Quattrocento" pitchFamily="34" charset="-120"/>
              </a:rPr>
              <a:t>Relationship-Focused</a:t>
            </a:r>
            <a:endParaRPr lang="en-US" sz="2187" dirty="0"/>
          </a:p>
        </p:txBody>
      </p:sp>
      <p:sp>
        <p:nvSpPr>
          <p:cNvPr id="10" name="Text 6"/>
          <p:cNvSpPr/>
          <p:nvPr/>
        </p:nvSpPr>
        <p:spPr>
          <a:xfrm>
            <a:off x="4915019" y="4534495"/>
            <a:ext cx="2233493" cy="2132409"/>
          </a:xfrm>
          <a:prstGeom prst="rect">
            <a:avLst/>
          </a:prstGeom>
          <a:noFill/>
          <a:ln/>
        </p:spPr>
        <p:txBody>
          <a:bodyPr wrap="square" rtlCol="0" anchor="t"/>
          <a:lstStyle/>
          <a:p>
            <a:pPr marL="0" indent="0" algn="l">
              <a:lnSpc>
                <a:spcPts val="2799"/>
              </a:lnSpc>
              <a:buNone/>
            </a:pPr>
            <a:r>
              <a:rPr lang="en-US" sz="1750" dirty="0">
                <a:solidFill>
                  <a:srgbClr val="F9EEE7"/>
                </a:solidFill>
                <a:latin typeface="Quattrocento" pitchFamily="34" charset="0"/>
                <a:ea typeface="Quattrocento" pitchFamily="34" charset="-122"/>
                <a:cs typeface="Quattrocento" pitchFamily="34" charset="-120"/>
              </a:rPr>
              <a:t>Building rapport is key for this type. Show empathy, be an active listener, and find common ground to establish trust.</a:t>
            </a:r>
            <a:endParaRPr lang="en-US" sz="1750" dirty="0"/>
          </a:p>
        </p:txBody>
      </p:sp>
      <p:pic>
        <p:nvPicPr>
          <p:cNvPr id="11" name="Image 2" descr="preencoded.png"/>
          <p:cNvPicPr>
            <a:picLocks noChangeAspect="1"/>
          </p:cNvPicPr>
          <p:nvPr/>
        </p:nvPicPr>
        <p:blipFill>
          <a:blip r:embed="rId5"/>
          <a:stretch>
            <a:fillRect/>
          </a:stretch>
        </p:blipFill>
        <p:spPr>
          <a:xfrm>
            <a:off x="7481768" y="3040380"/>
            <a:ext cx="444341" cy="444341"/>
          </a:xfrm>
          <a:prstGeom prst="rect">
            <a:avLst/>
          </a:prstGeom>
        </p:spPr>
      </p:pic>
      <p:sp>
        <p:nvSpPr>
          <p:cNvPr id="12" name="Text 7"/>
          <p:cNvSpPr/>
          <p:nvPr/>
        </p:nvSpPr>
        <p:spPr>
          <a:xfrm>
            <a:off x="7481768" y="3706892"/>
            <a:ext cx="2233374" cy="347186"/>
          </a:xfrm>
          <a:prstGeom prst="rect">
            <a:avLst/>
          </a:prstGeom>
          <a:noFill/>
          <a:ln/>
        </p:spPr>
        <p:txBody>
          <a:bodyPr wrap="none" rtlCol="0" anchor="t"/>
          <a:lstStyle/>
          <a:p>
            <a:pPr marL="0" indent="0" algn="l">
              <a:lnSpc>
                <a:spcPts val="2734"/>
              </a:lnSpc>
              <a:buNone/>
            </a:pPr>
            <a:r>
              <a:rPr lang="en-US" sz="2187" dirty="0">
                <a:solidFill>
                  <a:srgbClr val="FFD9BE"/>
                </a:solidFill>
                <a:latin typeface="Quattrocento" pitchFamily="34" charset="0"/>
                <a:ea typeface="Quattrocento" pitchFamily="34" charset="-122"/>
                <a:cs typeface="Quattrocento" pitchFamily="34" charset="-120"/>
              </a:rPr>
              <a:t>Data-Driven</a:t>
            </a:r>
            <a:endParaRPr lang="en-US" sz="2187" dirty="0"/>
          </a:p>
        </p:txBody>
      </p:sp>
      <p:sp>
        <p:nvSpPr>
          <p:cNvPr id="13" name="Text 8"/>
          <p:cNvSpPr/>
          <p:nvPr/>
        </p:nvSpPr>
        <p:spPr>
          <a:xfrm>
            <a:off x="7481768" y="4187309"/>
            <a:ext cx="2233374" cy="2487811"/>
          </a:xfrm>
          <a:prstGeom prst="rect">
            <a:avLst/>
          </a:prstGeom>
          <a:noFill/>
          <a:ln/>
        </p:spPr>
        <p:txBody>
          <a:bodyPr wrap="square" rtlCol="0" anchor="t"/>
          <a:lstStyle/>
          <a:p>
            <a:pPr marL="0" indent="0" algn="l">
              <a:lnSpc>
                <a:spcPts val="2799"/>
              </a:lnSpc>
              <a:buNone/>
            </a:pPr>
            <a:r>
              <a:rPr lang="en-US" sz="1750" dirty="0">
                <a:solidFill>
                  <a:srgbClr val="F9EEE7"/>
                </a:solidFill>
                <a:latin typeface="Quattrocento" pitchFamily="34" charset="0"/>
                <a:ea typeface="Quattrocento" pitchFamily="34" charset="-122"/>
                <a:cs typeface="Quattrocento" pitchFamily="34" charset="-120"/>
              </a:rPr>
              <a:t>This type wants facts and figures. Prepare thorough research, anticipate questions, and be ready to back up your proposals with data.</a:t>
            </a:r>
            <a:endParaRPr lang="en-US" sz="1750" dirty="0"/>
          </a:p>
        </p:txBody>
      </p:sp>
      <p:pic>
        <p:nvPicPr>
          <p:cNvPr id="14" name="Image 3" descr="preencoded.png"/>
          <p:cNvPicPr>
            <a:picLocks noChangeAspect="1"/>
          </p:cNvPicPr>
          <p:nvPr/>
        </p:nvPicPr>
        <p:blipFill>
          <a:blip r:embed="rId6"/>
          <a:stretch>
            <a:fillRect/>
          </a:stretch>
        </p:blipFill>
        <p:spPr>
          <a:xfrm>
            <a:off x="10048399" y="3040380"/>
            <a:ext cx="444341" cy="444341"/>
          </a:xfrm>
          <a:prstGeom prst="rect">
            <a:avLst/>
          </a:prstGeom>
        </p:spPr>
      </p:pic>
      <p:sp>
        <p:nvSpPr>
          <p:cNvPr id="15" name="Text 9"/>
          <p:cNvSpPr/>
          <p:nvPr/>
        </p:nvSpPr>
        <p:spPr>
          <a:xfrm>
            <a:off x="10048399" y="3706892"/>
            <a:ext cx="2233493" cy="694373"/>
          </a:xfrm>
          <a:prstGeom prst="rect">
            <a:avLst/>
          </a:prstGeom>
          <a:noFill/>
          <a:ln/>
        </p:spPr>
        <p:txBody>
          <a:bodyPr wrap="square" rtlCol="0" anchor="t"/>
          <a:lstStyle/>
          <a:p>
            <a:pPr marL="0" indent="0" algn="l">
              <a:lnSpc>
                <a:spcPts val="2734"/>
              </a:lnSpc>
              <a:buNone/>
            </a:pPr>
            <a:r>
              <a:rPr lang="en-US" sz="2187" dirty="0">
                <a:solidFill>
                  <a:srgbClr val="FFD9BE"/>
                </a:solidFill>
                <a:latin typeface="Quattrocento" pitchFamily="34" charset="0"/>
                <a:ea typeface="Quattrocento" pitchFamily="34" charset="-122"/>
                <a:cs typeface="Quattrocento" pitchFamily="34" charset="-120"/>
              </a:rPr>
              <a:t>Innovative Thinker</a:t>
            </a:r>
            <a:endParaRPr lang="en-US" sz="2187" dirty="0"/>
          </a:p>
        </p:txBody>
      </p:sp>
      <p:sp>
        <p:nvSpPr>
          <p:cNvPr id="16" name="Text 10"/>
          <p:cNvSpPr/>
          <p:nvPr/>
        </p:nvSpPr>
        <p:spPr>
          <a:xfrm>
            <a:off x="10048399" y="4534495"/>
            <a:ext cx="2233493" cy="2487811"/>
          </a:xfrm>
          <a:prstGeom prst="rect">
            <a:avLst/>
          </a:prstGeom>
          <a:noFill/>
          <a:ln/>
        </p:spPr>
        <p:txBody>
          <a:bodyPr wrap="square" rtlCol="0" anchor="t"/>
          <a:lstStyle/>
          <a:p>
            <a:pPr marL="0" indent="0" algn="l">
              <a:lnSpc>
                <a:spcPts val="2799"/>
              </a:lnSpc>
              <a:buNone/>
            </a:pPr>
            <a:r>
              <a:rPr lang="en-US" sz="1750" dirty="0">
                <a:solidFill>
                  <a:srgbClr val="F9EEE7"/>
                </a:solidFill>
                <a:latin typeface="Quattrocento" pitchFamily="34" charset="0"/>
                <a:ea typeface="Quattrocento" pitchFamily="34" charset="-122"/>
                <a:cs typeface="Quattrocento" pitchFamily="34" charset="-120"/>
              </a:rPr>
              <a:t>Encourage this type to think outside the box. Be open to unconventional solutions and be prepared to explore new possibilities.</a:t>
            </a:r>
            <a:endParaRPr lang="en-US" sz="17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sp>
        <p:nvSpPr>
          <p:cNvPr id="4" name="Text 2"/>
          <p:cNvSpPr/>
          <p:nvPr/>
        </p:nvSpPr>
        <p:spPr>
          <a:xfrm>
            <a:off x="2348389" y="656034"/>
            <a:ext cx="9933503" cy="1388745"/>
          </a:xfrm>
          <a:prstGeom prst="rect">
            <a:avLst/>
          </a:prstGeom>
          <a:noFill/>
          <a:ln/>
        </p:spPr>
        <p:txBody>
          <a:bodyPr wrap="squar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Closing the Deal and Reaching Agreements</a:t>
            </a:r>
            <a:endParaRPr lang="en-US" sz="4374" dirty="0"/>
          </a:p>
        </p:txBody>
      </p:sp>
      <p:sp>
        <p:nvSpPr>
          <p:cNvPr id="5" name="Text 3"/>
          <p:cNvSpPr/>
          <p:nvPr/>
        </p:nvSpPr>
        <p:spPr>
          <a:xfrm>
            <a:off x="2348388" y="2577941"/>
            <a:ext cx="9707253" cy="1421606"/>
          </a:xfrm>
          <a:prstGeom prst="rect">
            <a:avLst/>
          </a:prstGeom>
          <a:noFill/>
          <a:ln/>
        </p:spPr>
        <p:txBody>
          <a:bodyPr wrap="square" rtlCol="0" anchor="t"/>
          <a:lstStyle/>
          <a:p>
            <a:pPr marL="0" indent="0">
              <a:lnSpc>
                <a:spcPts val="2799"/>
              </a:lnSpc>
              <a:buNone/>
            </a:pPr>
            <a:r>
              <a:rPr lang="en-US" sz="2000" dirty="0">
                <a:solidFill>
                  <a:srgbClr val="F9EEE7"/>
                </a:solidFill>
                <a:latin typeface="Quattrocento" pitchFamily="34" charset="0"/>
                <a:ea typeface="Quattrocento" pitchFamily="34" charset="-122"/>
                <a:cs typeface="Quattrocento" pitchFamily="34" charset="-120"/>
              </a:rPr>
              <a:t>Negotiation doesn't end when the two parties reach an understanding. The final step is to solidify the agreement and ensure a successful outcome for both sides.</a:t>
            </a:r>
            <a:endParaRPr lang="en-US" sz="2000" dirty="0"/>
          </a:p>
        </p:txBody>
      </p:sp>
      <p:sp>
        <p:nvSpPr>
          <p:cNvPr id="6" name="Text 4"/>
          <p:cNvSpPr/>
          <p:nvPr/>
        </p:nvSpPr>
        <p:spPr>
          <a:xfrm>
            <a:off x="2348388" y="4199453"/>
            <a:ext cx="9358337" cy="1777008"/>
          </a:xfrm>
          <a:prstGeom prst="rect">
            <a:avLst/>
          </a:prstGeom>
          <a:noFill/>
          <a:ln/>
        </p:spPr>
        <p:txBody>
          <a:bodyPr wrap="square" rtlCol="0" anchor="t"/>
          <a:lstStyle/>
          <a:p>
            <a:pPr marL="0" indent="0">
              <a:lnSpc>
                <a:spcPts val="2799"/>
              </a:lnSpc>
              <a:buNone/>
            </a:pPr>
            <a:r>
              <a:rPr lang="en-US" sz="2000" dirty="0">
                <a:solidFill>
                  <a:srgbClr val="F9EEE7"/>
                </a:solidFill>
                <a:latin typeface="Quattrocento" pitchFamily="34" charset="0"/>
                <a:ea typeface="Quattrocento" pitchFamily="34" charset="-122"/>
                <a:cs typeface="Quattrocento" pitchFamily="34" charset="-120"/>
              </a:rPr>
              <a:t>Carefully document the terms, address any remaining concerns, and confirm next steps. Establish clear timelines and responsibilities to maintain momentum and drive the agreement to completion.</a:t>
            </a:r>
            <a:endParaRPr lang="en-US" sz="2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sp>
        <p:nvSpPr>
          <p:cNvPr id="4" name="Text 2"/>
          <p:cNvSpPr/>
          <p:nvPr/>
        </p:nvSpPr>
        <p:spPr>
          <a:xfrm>
            <a:off x="2348389" y="656034"/>
            <a:ext cx="9933503" cy="1388745"/>
          </a:xfrm>
          <a:prstGeom prst="rect">
            <a:avLst/>
          </a:prstGeom>
          <a:noFill/>
          <a:ln/>
        </p:spPr>
        <p:txBody>
          <a:bodyPr wrap="squar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Beginning Negotiations</a:t>
            </a:r>
            <a:endParaRPr lang="en-US" sz="4374" dirty="0"/>
          </a:p>
        </p:txBody>
      </p:sp>
      <p:sp>
        <p:nvSpPr>
          <p:cNvPr id="5" name="Text 3"/>
          <p:cNvSpPr/>
          <p:nvPr/>
        </p:nvSpPr>
        <p:spPr>
          <a:xfrm>
            <a:off x="2348388" y="2577941"/>
            <a:ext cx="9707253" cy="1421606"/>
          </a:xfrm>
          <a:prstGeom prst="rect">
            <a:avLst/>
          </a:prstGeom>
          <a:noFill/>
          <a:ln/>
        </p:spPr>
        <p:txBody>
          <a:bodyPr wrap="square" rtlCol="0" anchor="t"/>
          <a:lstStyle/>
          <a:p>
            <a:pPr marL="0" indent="0">
              <a:lnSpc>
                <a:spcPts val="2799"/>
              </a:lnSpc>
              <a:buNone/>
            </a:pPr>
            <a:r>
              <a:rPr lang="en-US" sz="2000" dirty="0">
                <a:solidFill>
                  <a:srgbClr val="F9EEE7"/>
                </a:solidFill>
                <a:latin typeface="Quattrocento" pitchFamily="34" charset="0"/>
                <a:ea typeface="Quattrocento" pitchFamily="34" charset="-122"/>
                <a:cs typeface="Quattrocento" pitchFamily="34" charset="-120"/>
              </a:rPr>
              <a:t>.</a:t>
            </a:r>
            <a:endParaRPr lang="en-US" sz="2000" dirty="0"/>
          </a:p>
        </p:txBody>
      </p:sp>
      <p:sp>
        <p:nvSpPr>
          <p:cNvPr id="6" name="Text 4"/>
          <p:cNvSpPr/>
          <p:nvPr/>
        </p:nvSpPr>
        <p:spPr>
          <a:xfrm>
            <a:off x="2348388" y="3155795"/>
            <a:ext cx="9358337" cy="2820666"/>
          </a:xfrm>
          <a:prstGeom prst="rect">
            <a:avLst/>
          </a:prstGeom>
          <a:noFill/>
          <a:ln/>
        </p:spPr>
        <p:txBody>
          <a:bodyPr wrap="square" rtlCol="0" anchor="t"/>
          <a:lstStyle/>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I’d like to begin by saying…</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I’d like to outline our aims and objectives.</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There are two main areas that we’d like to concentrate on / discuss.</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What we are looking for is…</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Our main concern is… </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We’d like to propose that…</a:t>
            </a:r>
          </a:p>
          <a:p>
            <a:pPr marL="0" indent="0">
              <a:lnSpc>
                <a:spcPts val="2799"/>
              </a:lnSpc>
              <a:buNone/>
            </a:pPr>
            <a:endParaRPr lang="en-US" sz="2000" dirty="0"/>
          </a:p>
        </p:txBody>
      </p:sp>
    </p:spTree>
    <p:extLst>
      <p:ext uri="{BB962C8B-B14F-4D97-AF65-F5344CB8AC3E}">
        <p14:creationId xmlns:p14="http://schemas.microsoft.com/office/powerpoint/2010/main" val="1900574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24064"/>
            <a:ext cx="14630400" cy="8229600"/>
          </a:xfrm>
          <a:prstGeom prst="rect">
            <a:avLst/>
          </a:prstGeom>
          <a:solidFill>
            <a:srgbClr val="1C4241"/>
          </a:solidFill>
          <a:ln/>
        </p:spPr>
        <p:txBody>
          <a:bodyPr/>
          <a:lstStyle/>
          <a:p>
            <a:endParaRPr lang="en-IN"/>
          </a:p>
        </p:txBody>
      </p:sp>
      <p:sp>
        <p:nvSpPr>
          <p:cNvPr id="4" name="Text 2"/>
          <p:cNvSpPr/>
          <p:nvPr/>
        </p:nvSpPr>
        <p:spPr>
          <a:xfrm>
            <a:off x="2348389" y="927021"/>
            <a:ext cx="8531423"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Developing a Compelling Message</a:t>
            </a:r>
            <a:endParaRPr lang="en-US" sz="4374" dirty="0"/>
          </a:p>
        </p:txBody>
      </p:sp>
      <p:sp>
        <p:nvSpPr>
          <p:cNvPr id="5" name="Shape 3"/>
          <p:cNvSpPr/>
          <p:nvPr/>
        </p:nvSpPr>
        <p:spPr>
          <a:xfrm>
            <a:off x="2407384" y="3295314"/>
            <a:ext cx="499943" cy="499943"/>
          </a:xfrm>
          <a:prstGeom prst="roundRect">
            <a:avLst>
              <a:gd name="adj" fmla="val 13333"/>
            </a:avLst>
          </a:prstGeom>
          <a:solidFill>
            <a:srgbClr val="234A49"/>
          </a:solidFill>
          <a:ln/>
        </p:spPr>
        <p:txBody>
          <a:bodyPr/>
          <a:lstStyle/>
          <a:p>
            <a:endParaRPr lang="en-IN"/>
          </a:p>
        </p:txBody>
      </p:sp>
      <p:sp>
        <p:nvSpPr>
          <p:cNvPr id="6" name="Text 4"/>
          <p:cNvSpPr/>
          <p:nvPr/>
        </p:nvSpPr>
        <p:spPr>
          <a:xfrm>
            <a:off x="2598360" y="3336985"/>
            <a:ext cx="117991" cy="416481"/>
          </a:xfrm>
          <a:prstGeom prst="rect">
            <a:avLst/>
          </a:prstGeom>
          <a:noFill/>
          <a:ln/>
        </p:spPr>
        <p:txBody>
          <a:bodyPr wrap="none" rtlCol="0" anchor="t"/>
          <a:lstStyle/>
          <a:p>
            <a:pPr marL="0" indent="0" algn="ctr">
              <a:lnSpc>
                <a:spcPts val="3281"/>
              </a:lnSpc>
              <a:buNone/>
            </a:pPr>
            <a:r>
              <a:rPr lang="en-US" sz="2624" dirty="0">
                <a:solidFill>
                  <a:srgbClr val="FFD9BE"/>
                </a:solidFill>
                <a:latin typeface="Quattrocento" pitchFamily="34" charset="0"/>
              </a:rPr>
              <a:t>2</a:t>
            </a:r>
            <a:endParaRPr lang="en-US" sz="2624" dirty="0"/>
          </a:p>
        </p:txBody>
      </p:sp>
      <p:sp>
        <p:nvSpPr>
          <p:cNvPr id="7" name="Text 5"/>
          <p:cNvSpPr/>
          <p:nvPr/>
        </p:nvSpPr>
        <p:spPr>
          <a:xfrm>
            <a:off x="3070503" y="3398490"/>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Understand Your Audience</a:t>
            </a:r>
            <a:endParaRPr lang="en-US" sz="2187" dirty="0"/>
          </a:p>
        </p:txBody>
      </p:sp>
      <p:sp>
        <p:nvSpPr>
          <p:cNvPr id="8" name="Text 6"/>
          <p:cNvSpPr/>
          <p:nvPr/>
        </p:nvSpPr>
        <p:spPr>
          <a:xfrm>
            <a:off x="3070502" y="4215790"/>
            <a:ext cx="9959697" cy="1777008"/>
          </a:xfrm>
          <a:prstGeom prst="rect">
            <a:avLst/>
          </a:prstGeom>
          <a:noFill/>
          <a:ln/>
        </p:spPr>
        <p:txBody>
          <a:bodyPr wrap="square" rtlCol="0" anchor="t"/>
          <a:lstStyle/>
          <a:p>
            <a:pPr marL="342900" indent="-342900">
              <a:lnSpc>
                <a:spcPts val="2799"/>
              </a:lnSpc>
              <a:buFont typeface="Arial" panose="020B0604020202020204" pitchFamily="34" charset="0"/>
              <a:buChar char="•"/>
            </a:pPr>
            <a:r>
              <a:rPr lang="en-US" sz="2800" dirty="0">
                <a:solidFill>
                  <a:srgbClr val="F9EEE7"/>
                </a:solidFill>
                <a:latin typeface="Quattrocento" pitchFamily="34" charset="0"/>
                <a:ea typeface="Quattrocento" pitchFamily="34" charset="-122"/>
                <a:cs typeface="Quattrocento" pitchFamily="34" charset="-120"/>
              </a:rPr>
              <a:t>Research your target audience's needs, pain points, and motivations. </a:t>
            </a:r>
          </a:p>
          <a:p>
            <a:pPr marL="342900" indent="-342900">
              <a:lnSpc>
                <a:spcPts val="2799"/>
              </a:lnSpc>
              <a:buFont typeface="Arial" panose="020B0604020202020204" pitchFamily="34" charset="0"/>
              <a:buChar char="•"/>
            </a:pPr>
            <a:r>
              <a:rPr lang="en-US" sz="2800" dirty="0">
                <a:solidFill>
                  <a:srgbClr val="F9EEE7"/>
                </a:solidFill>
                <a:latin typeface="Quattrocento" pitchFamily="34" charset="0"/>
                <a:ea typeface="Quattrocento" pitchFamily="34" charset="-122"/>
                <a:cs typeface="Quattrocento" pitchFamily="34" charset="-120"/>
              </a:rPr>
              <a:t>Tailor your message to resonate with them on a personal level.</a:t>
            </a:r>
            <a:endParaRPr lang="en-US" sz="2800" dirty="0"/>
          </a:p>
        </p:txBody>
      </p:sp>
      <p:sp>
        <p:nvSpPr>
          <p:cNvPr id="10" name="Text 8"/>
          <p:cNvSpPr/>
          <p:nvPr/>
        </p:nvSpPr>
        <p:spPr>
          <a:xfrm>
            <a:off x="7586901" y="2280999"/>
            <a:ext cx="178713" cy="416481"/>
          </a:xfrm>
          <a:prstGeom prst="rect">
            <a:avLst/>
          </a:prstGeom>
          <a:noFill/>
          <a:ln/>
        </p:spPr>
        <p:txBody>
          <a:bodyPr wrap="none" rtlCol="0" anchor="t"/>
          <a:lstStyle/>
          <a:p>
            <a:pPr marL="0" indent="0" algn="ctr">
              <a:lnSpc>
                <a:spcPts val="3281"/>
              </a:lnSpc>
              <a:buNone/>
            </a:pPr>
            <a:endParaRPr lang="en-US" sz="2624" dirty="0"/>
          </a:p>
        </p:txBody>
      </p:sp>
    </p:spTree>
    <p:extLst>
      <p:ext uri="{BB962C8B-B14F-4D97-AF65-F5344CB8AC3E}">
        <p14:creationId xmlns:p14="http://schemas.microsoft.com/office/powerpoint/2010/main" val="2052285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122664" y="-301083"/>
            <a:ext cx="14630400" cy="8229600"/>
          </a:xfrm>
          <a:prstGeom prst="rect">
            <a:avLst/>
          </a:prstGeom>
          <a:solidFill>
            <a:srgbClr val="123332"/>
          </a:solidFill>
          <a:ln/>
        </p:spPr>
        <p:txBody>
          <a:bodyPr/>
          <a:lstStyle/>
          <a:p>
            <a:endParaRPr lang="en-IN" dirty="0"/>
          </a:p>
        </p:txBody>
      </p:sp>
      <p:sp>
        <p:nvSpPr>
          <p:cNvPr id="4" name="Text 2"/>
          <p:cNvSpPr/>
          <p:nvPr/>
        </p:nvSpPr>
        <p:spPr>
          <a:xfrm>
            <a:off x="2348389" y="656034"/>
            <a:ext cx="9933503" cy="1388745"/>
          </a:xfrm>
          <a:prstGeom prst="rect">
            <a:avLst/>
          </a:prstGeom>
          <a:noFill/>
          <a:ln/>
        </p:spPr>
        <p:txBody>
          <a:bodyPr wrap="squar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Responding During a Negotiation</a:t>
            </a:r>
            <a:endParaRPr lang="en-US" sz="4374" dirty="0"/>
          </a:p>
        </p:txBody>
      </p:sp>
      <p:sp>
        <p:nvSpPr>
          <p:cNvPr id="5" name="Text 3"/>
          <p:cNvSpPr/>
          <p:nvPr/>
        </p:nvSpPr>
        <p:spPr>
          <a:xfrm>
            <a:off x="2348388" y="2577940"/>
            <a:ext cx="9707253" cy="4995625"/>
          </a:xfrm>
          <a:prstGeom prst="rect">
            <a:avLst/>
          </a:prstGeom>
          <a:noFill/>
          <a:ln/>
        </p:spPr>
        <p:txBody>
          <a:bodyPr wrap="square" rtlCol="0" anchor="t"/>
          <a:lstStyle/>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Does anything I have suggested / proposed seem unclear to you?</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I’d like to clarify our position.</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What do you mean exactly when you say...?</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Could you clarify your last point for me?</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What are your views on…?</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Do you have any suggestions for…?</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Would you like to suggest a course of action for…?</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How do you feel about…?</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Would you consider / be willing to...?</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Can I clarify your position on...?</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How feasible is it for you to...?</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What are your views on...?</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Would you be able to...?</a:t>
            </a:r>
          </a:p>
          <a:p>
            <a:pPr algn="l">
              <a:buFont typeface="Arial" panose="020B0604020202020204" pitchFamily="34" charset="0"/>
              <a:buChar char="•"/>
            </a:pPr>
            <a:endParaRPr lang="en-US" sz="2000" dirty="0"/>
          </a:p>
        </p:txBody>
      </p:sp>
      <p:sp>
        <p:nvSpPr>
          <p:cNvPr id="6" name="Text 4"/>
          <p:cNvSpPr/>
          <p:nvPr/>
        </p:nvSpPr>
        <p:spPr>
          <a:xfrm>
            <a:off x="2348388" y="4199453"/>
            <a:ext cx="9358337" cy="1777008"/>
          </a:xfrm>
          <a:prstGeom prst="rect">
            <a:avLst/>
          </a:prstGeom>
          <a:noFill/>
          <a:ln/>
        </p:spPr>
        <p:txBody>
          <a:bodyPr wrap="square" rtlCol="0" anchor="t"/>
          <a:lstStyle/>
          <a:p>
            <a:pPr marL="0" indent="0">
              <a:lnSpc>
                <a:spcPts val="2799"/>
              </a:lnSpc>
              <a:buNone/>
            </a:pPr>
            <a:endParaRPr lang="en-US" sz="2000" dirty="0"/>
          </a:p>
        </p:txBody>
      </p:sp>
    </p:spTree>
    <p:extLst>
      <p:ext uri="{BB962C8B-B14F-4D97-AF65-F5344CB8AC3E}">
        <p14:creationId xmlns:p14="http://schemas.microsoft.com/office/powerpoint/2010/main" val="2352495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sp>
        <p:nvSpPr>
          <p:cNvPr id="4" name="Text 2"/>
          <p:cNvSpPr/>
          <p:nvPr/>
        </p:nvSpPr>
        <p:spPr>
          <a:xfrm>
            <a:off x="2348389" y="656034"/>
            <a:ext cx="9933503" cy="1388745"/>
          </a:xfrm>
          <a:prstGeom prst="rect">
            <a:avLst/>
          </a:prstGeom>
          <a:noFill/>
          <a:ln/>
        </p:spPr>
        <p:txBody>
          <a:bodyPr wrap="squar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Agreeing to a Negotiation</a:t>
            </a:r>
            <a:endParaRPr lang="en-US" sz="4374" dirty="0"/>
          </a:p>
        </p:txBody>
      </p:sp>
      <p:sp>
        <p:nvSpPr>
          <p:cNvPr id="5" name="Text 3"/>
          <p:cNvSpPr/>
          <p:nvPr/>
        </p:nvSpPr>
        <p:spPr>
          <a:xfrm>
            <a:off x="2348388" y="2577941"/>
            <a:ext cx="9707253" cy="1421606"/>
          </a:xfrm>
          <a:prstGeom prst="rect">
            <a:avLst/>
          </a:prstGeom>
          <a:noFill/>
          <a:ln/>
        </p:spPr>
        <p:txBody>
          <a:bodyPr wrap="square" rtlCol="0" anchor="t"/>
          <a:lstStyle/>
          <a:p>
            <a:pPr marL="0" indent="0">
              <a:lnSpc>
                <a:spcPts val="2799"/>
              </a:lnSpc>
              <a:buNone/>
            </a:pPr>
            <a:endParaRPr lang="en-US" sz="2000" dirty="0"/>
          </a:p>
        </p:txBody>
      </p:sp>
      <p:sp>
        <p:nvSpPr>
          <p:cNvPr id="6" name="Text 4"/>
          <p:cNvSpPr/>
          <p:nvPr/>
        </p:nvSpPr>
        <p:spPr>
          <a:xfrm>
            <a:off x="2348388" y="2044779"/>
            <a:ext cx="9707253" cy="5225816"/>
          </a:xfrm>
          <a:prstGeom prst="rect">
            <a:avLst/>
          </a:prstGeom>
          <a:noFill/>
          <a:ln/>
        </p:spPr>
        <p:txBody>
          <a:bodyPr wrap="square" rtlCol="0" anchor="t"/>
          <a:lstStyle/>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We agree / We agree with you (on that point) / We agree to these terms.</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 think we have a deal.</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 think we can agree to that.</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This is a fair suggestion.</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You have a good point / You have a strong point here.</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 can’t see any problem with that.</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 agree with you on that point.</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 am with you on that.</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That sounds great to us.</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I’m willing to work with that.</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I'm satisfied with this decision.</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 think we should get this in writing. </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 think your proposal is acceptable / I think that would be acceptable.</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That’s a fair suggestion.</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That seems acceptable / reasonable to us.</a:t>
            </a:r>
          </a:p>
          <a:p>
            <a:pPr marL="0" indent="0">
              <a:lnSpc>
                <a:spcPts val="2799"/>
              </a:lnSpc>
              <a:buNone/>
            </a:pPr>
            <a:endParaRPr lang="en-US" sz="2000" dirty="0"/>
          </a:p>
        </p:txBody>
      </p:sp>
    </p:spTree>
    <p:extLst>
      <p:ext uri="{BB962C8B-B14F-4D97-AF65-F5344CB8AC3E}">
        <p14:creationId xmlns:p14="http://schemas.microsoft.com/office/powerpoint/2010/main" val="2111030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sp>
        <p:nvSpPr>
          <p:cNvPr id="4" name="Text 2"/>
          <p:cNvSpPr/>
          <p:nvPr/>
        </p:nvSpPr>
        <p:spPr>
          <a:xfrm>
            <a:off x="2348389" y="656034"/>
            <a:ext cx="9933503" cy="1388745"/>
          </a:xfrm>
          <a:prstGeom prst="rect">
            <a:avLst/>
          </a:prstGeom>
          <a:noFill/>
          <a:ln/>
        </p:spPr>
        <p:txBody>
          <a:bodyPr wrap="squar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Compromising During a Negotiation</a:t>
            </a:r>
            <a:endParaRPr lang="en-US" sz="4374" dirty="0"/>
          </a:p>
        </p:txBody>
      </p:sp>
      <p:sp>
        <p:nvSpPr>
          <p:cNvPr id="5" name="Text 3"/>
          <p:cNvSpPr/>
          <p:nvPr/>
        </p:nvSpPr>
        <p:spPr>
          <a:xfrm>
            <a:off x="2348388" y="2577941"/>
            <a:ext cx="9707253" cy="1421606"/>
          </a:xfrm>
          <a:prstGeom prst="rect">
            <a:avLst/>
          </a:prstGeom>
          <a:noFill/>
          <a:ln/>
        </p:spPr>
        <p:txBody>
          <a:bodyPr wrap="square" rtlCol="0" anchor="t"/>
          <a:lstStyle/>
          <a:p>
            <a:pPr marL="0" indent="0">
              <a:lnSpc>
                <a:spcPts val="2799"/>
              </a:lnSpc>
              <a:buNone/>
            </a:pPr>
            <a:endParaRPr lang="en-US" sz="2000" dirty="0"/>
          </a:p>
        </p:txBody>
      </p:sp>
      <p:sp>
        <p:nvSpPr>
          <p:cNvPr id="6" name="Text 4"/>
          <p:cNvSpPr/>
          <p:nvPr/>
        </p:nvSpPr>
        <p:spPr>
          <a:xfrm>
            <a:off x="2348388" y="2044779"/>
            <a:ext cx="9707253" cy="5225816"/>
          </a:xfrm>
          <a:prstGeom prst="rect">
            <a:avLst/>
          </a:prstGeom>
          <a:noFill/>
          <a:ln/>
        </p:spPr>
        <p:txBody>
          <a:bodyPr wrap="square" rtlCol="0" anchor="t"/>
          <a:lstStyle/>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I’m afraid we can only go as low as…</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From where we stand an acceptable price would be…</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Our absolute bottom line is…</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As long as you... we will...</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We could offer you…, if you think you can agree on…</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Offering you… is the best we can do right now. </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In exchange for…, would you agree to…?</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We can accept that if you ...</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We might / may / would be able to... (if you could...)</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Would you be willing to...?</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We may accept your offer on condition that...</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We could offer you... if you can agree on...</a:t>
            </a:r>
          </a:p>
          <a:p>
            <a:pPr marL="0" indent="0">
              <a:lnSpc>
                <a:spcPts val="2799"/>
              </a:lnSpc>
              <a:buNone/>
            </a:pPr>
            <a:endParaRPr lang="en-US" sz="2000" dirty="0"/>
          </a:p>
        </p:txBody>
      </p:sp>
    </p:spTree>
    <p:extLst>
      <p:ext uri="{BB962C8B-B14F-4D97-AF65-F5344CB8AC3E}">
        <p14:creationId xmlns:p14="http://schemas.microsoft.com/office/powerpoint/2010/main" val="3545205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sp>
        <p:nvSpPr>
          <p:cNvPr id="4" name="Text 2"/>
          <p:cNvSpPr/>
          <p:nvPr/>
        </p:nvSpPr>
        <p:spPr>
          <a:xfrm>
            <a:off x="2348389" y="656034"/>
            <a:ext cx="9933503" cy="1388745"/>
          </a:xfrm>
          <a:prstGeom prst="rect">
            <a:avLst/>
          </a:prstGeom>
          <a:noFill/>
          <a:ln/>
        </p:spPr>
        <p:txBody>
          <a:bodyPr wrap="squar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Disagreeing to a Negotiation</a:t>
            </a:r>
            <a:endParaRPr lang="en-US" sz="4374" dirty="0"/>
          </a:p>
        </p:txBody>
      </p:sp>
      <p:sp>
        <p:nvSpPr>
          <p:cNvPr id="5" name="Text 3"/>
          <p:cNvSpPr/>
          <p:nvPr/>
        </p:nvSpPr>
        <p:spPr>
          <a:xfrm>
            <a:off x="2348388" y="2577941"/>
            <a:ext cx="9707253" cy="1421606"/>
          </a:xfrm>
          <a:prstGeom prst="rect">
            <a:avLst/>
          </a:prstGeom>
          <a:noFill/>
          <a:ln/>
        </p:spPr>
        <p:txBody>
          <a:bodyPr wrap="square" rtlCol="0" anchor="t"/>
          <a:lstStyle/>
          <a:p>
            <a:pPr marL="0" indent="0">
              <a:lnSpc>
                <a:spcPts val="2799"/>
              </a:lnSpc>
              <a:buNone/>
            </a:pPr>
            <a:endParaRPr lang="en-US" sz="2000" dirty="0"/>
          </a:p>
        </p:txBody>
      </p:sp>
      <p:sp>
        <p:nvSpPr>
          <p:cNvPr id="6" name="Text 4"/>
          <p:cNvSpPr/>
          <p:nvPr/>
        </p:nvSpPr>
        <p:spPr>
          <a:xfrm>
            <a:off x="2348388" y="2044779"/>
            <a:ext cx="9707253" cy="5225816"/>
          </a:xfrm>
          <a:prstGeom prst="rect">
            <a:avLst/>
          </a:prstGeom>
          <a:noFill/>
          <a:ln/>
        </p:spPr>
        <p:txBody>
          <a:bodyPr wrap="square" rtlCol="0" anchor="t"/>
          <a:lstStyle/>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I’m afraid that’s not acceptable to us.</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I'm afraid that is out of the question.</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I'm afraid that's (really) not an option.</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 am sorry, but we cannot accept that.</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I’m afraid we can’t agree on... / with you there.</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I'm afraid we have some reservations on that point.</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I'm afraid I had something different in mind.</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 can't quite agree with you on that.</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Can I just pick up on a point you made earlier?</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 understand where you’re coming from / your position, but/ however…</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We’re prepared to compromise, but…</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If you look at it from our point of view,…</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As we see it… / That’s not exactly as we see it.</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Is that your best offer?</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I have some reservations about…</a:t>
            </a:r>
          </a:p>
          <a:p>
            <a:pPr algn="l">
              <a:buFont typeface="Arial" panose="020B0604020202020204" pitchFamily="34" charset="0"/>
              <a:buChar char="•"/>
            </a:pPr>
            <a:r>
              <a:rPr lang="en-GB" sz="2000" b="0" i="0" dirty="0">
                <a:solidFill>
                  <a:srgbClr val="6E7481"/>
                </a:solidFill>
                <a:effectLst/>
                <a:highlight>
                  <a:srgbClr val="FFFFFF"/>
                </a:highlight>
                <a:latin typeface="Heebo" pitchFamily="2" charset="-79"/>
                <a:cs typeface="Heebo" pitchFamily="2" charset="-79"/>
              </a:rPr>
              <a:t>Unfortunately, our position is different from yours.</a:t>
            </a:r>
          </a:p>
          <a:p>
            <a:pPr algn="l"/>
            <a:r>
              <a:rPr lang="en-GB" sz="2000" b="0" i="0" dirty="0">
                <a:solidFill>
                  <a:srgbClr val="6E7481"/>
                </a:solidFill>
                <a:effectLst/>
                <a:highlight>
                  <a:srgbClr val="FFFFFF"/>
                </a:highlight>
                <a:latin typeface="Heebo" pitchFamily="2" charset="-79"/>
                <a:cs typeface="Heebo" pitchFamily="2" charset="-79"/>
              </a:rPr>
              <a:t> </a:t>
            </a:r>
          </a:p>
          <a:p>
            <a:pPr marL="0" indent="0">
              <a:lnSpc>
                <a:spcPts val="2799"/>
              </a:lnSpc>
              <a:buNone/>
            </a:pPr>
            <a:endParaRPr lang="en-US" sz="2000" dirty="0"/>
          </a:p>
        </p:txBody>
      </p:sp>
      <p:sp>
        <p:nvSpPr>
          <p:cNvPr id="7" name="Shape 1">
            <a:extLst>
              <a:ext uri="{FF2B5EF4-FFF2-40B4-BE49-F238E27FC236}">
                <a16:creationId xmlns:a16="http://schemas.microsoft.com/office/drawing/2014/main" id="{24B984F5-E535-8655-82E8-83F63B9D5AE8}"/>
              </a:ext>
            </a:extLst>
          </p:cNvPr>
          <p:cNvSpPr/>
          <p:nvPr/>
        </p:nvSpPr>
        <p:spPr>
          <a:xfrm>
            <a:off x="152400" y="152400"/>
            <a:ext cx="14630400" cy="8229600"/>
          </a:xfrm>
          <a:prstGeom prst="rect">
            <a:avLst/>
          </a:prstGeom>
          <a:solidFill>
            <a:srgbClr val="123332"/>
          </a:solidFill>
          <a:ln/>
        </p:spPr>
        <p:txBody>
          <a:bodyPr/>
          <a:lstStyle/>
          <a:p>
            <a:pPr algn="l"/>
            <a:r>
              <a:rPr lang="en-GB" b="0" i="0" dirty="0">
                <a:solidFill>
                  <a:schemeClr val="bg1"/>
                </a:solidFill>
                <a:effectLst/>
                <a:latin typeface="Lato Regular"/>
              </a:rPr>
              <a:t>Salary Negotiations:</a:t>
            </a:r>
          </a:p>
          <a:p>
            <a:pPr algn="l"/>
            <a:endParaRPr lang="en-GB" dirty="0">
              <a:solidFill>
                <a:schemeClr val="bg1"/>
              </a:solidFill>
              <a:latin typeface="Lato Regular"/>
            </a:endParaRPr>
          </a:p>
          <a:p>
            <a:pPr algn="l"/>
            <a:r>
              <a:rPr lang="en-GB" b="0" i="0" dirty="0">
                <a:solidFill>
                  <a:schemeClr val="bg1"/>
                </a:solidFill>
                <a:effectLst/>
                <a:latin typeface="Lato Regular"/>
              </a:rPr>
              <a:t>“I’m sure when the time comes, we will be able to work out a fair compensation package. For now, if you don’t mind, I prefer to focus on the interview and learning more about your organization.”</a:t>
            </a:r>
          </a:p>
          <a:p>
            <a:endParaRPr lang="en-GB" dirty="0"/>
          </a:p>
          <a:p>
            <a:r>
              <a:rPr lang="en-GB" b="0" i="0" dirty="0">
                <a:solidFill>
                  <a:srgbClr val="4C4C4C"/>
                </a:solidFill>
                <a:effectLst/>
                <a:highlight>
                  <a:srgbClr val="FFFFFF"/>
                </a:highlight>
                <a:latin typeface="Lato Regular" panose="020F0502020204030203" pitchFamily="34" charset="0"/>
              </a:rPr>
              <a:t>To be honest, I feel uncomfortable discussing money right now because I don’t want to box myself in or screen myself out prematurely. First, I’d like to know more about the position and its responsibilities.”</a:t>
            </a:r>
          </a:p>
          <a:p>
            <a:endParaRPr lang="en-GB" dirty="0">
              <a:solidFill>
                <a:srgbClr val="4C4C4C"/>
              </a:solidFill>
              <a:highlight>
                <a:srgbClr val="FFFFFF"/>
              </a:highlight>
              <a:latin typeface="Lato Regular" panose="020F0502020204030203" pitchFamily="34" charset="0"/>
            </a:endParaRPr>
          </a:p>
          <a:p>
            <a:r>
              <a:rPr lang="en-GB" b="0" i="0" dirty="0">
                <a:solidFill>
                  <a:srgbClr val="4C4C4C"/>
                </a:solidFill>
                <a:effectLst/>
                <a:highlight>
                  <a:srgbClr val="FFFFFF"/>
                </a:highlight>
                <a:latin typeface="Lato Regular" panose="020F0502020204030203" pitchFamily="34" charset="0"/>
              </a:rPr>
              <a:t>“Focusing on numbers is not always helpful for me; could we look at the responsibilities a little more closely?”</a:t>
            </a:r>
          </a:p>
          <a:p>
            <a:endParaRPr lang="en-GB" dirty="0">
              <a:solidFill>
                <a:srgbClr val="4C4C4C"/>
              </a:solidFill>
              <a:highlight>
                <a:srgbClr val="FFFFFF"/>
              </a:highlight>
              <a:latin typeface="Lato Regular" panose="020F0502020204030203" pitchFamily="34" charset="0"/>
            </a:endParaRPr>
          </a:p>
          <a:p>
            <a:endParaRPr lang="en-GB" b="0" i="0" dirty="0">
              <a:solidFill>
                <a:srgbClr val="4C4C4C"/>
              </a:solidFill>
              <a:effectLst/>
              <a:highlight>
                <a:srgbClr val="FFFFFF"/>
              </a:highlight>
              <a:latin typeface="Lato Regular" panose="020F0502020204030203" pitchFamily="34" charset="0"/>
            </a:endParaRPr>
          </a:p>
          <a:p>
            <a:r>
              <a:rPr lang="en-GB" dirty="0">
                <a:solidFill>
                  <a:srgbClr val="4C4C4C"/>
                </a:solidFill>
                <a:highlight>
                  <a:srgbClr val="FFFFFF"/>
                </a:highlight>
                <a:latin typeface="Lato Regular" panose="020F0502020204030203" pitchFamily="34" charset="0"/>
              </a:rPr>
              <a:t>Asked about Previous Salary</a:t>
            </a:r>
            <a:endParaRPr lang="en-GB" b="0" i="0" dirty="0">
              <a:solidFill>
                <a:srgbClr val="4C4C4C"/>
              </a:solidFill>
              <a:effectLst/>
              <a:highlight>
                <a:srgbClr val="FFFFFF"/>
              </a:highlight>
              <a:latin typeface="Lato Regular" panose="020F0502020204030203" pitchFamily="34" charset="0"/>
            </a:endParaRPr>
          </a:p>
          <a:p>
            <a:endParaRPr lang="en-GB" dirty="0">
              <a:solidFill>
                <a:srgbClr val="4C4C4C"/>
              </a:solidFill>
              <a:highlight>
                <a:srgbClr val="FFFFFF"/>
              </a:highlight>
              <a:latin typeface="Lato Regular" panose="020F0502020204030203" pitchFamily="34" charset="0"/>
            </a:endParaRPr>
          </a:p>
          <a:p>
            <a:r>
              <a:rPr lang="en-GB" b="0" i="0" dirty="0">
                <a:solidFill>
                  <a:srgbClr val="4C4C4C"/>
                </a:solidFill>
                <a:effectLst/>
                <a:highlight>
                  <a:srgbClr val="FFFFFF"/>
                </a:highlight>
                <a:latin typeface="Lato Regular" panose="020F0502020204030203" pitchFamily="34" charset="0"/>
              </a:rPr>
              <a:t>“I can tell you how much I was earning, but until I know more about the responsibilities of this particular job, I can’t really tell you how much I’m looking for here.” (Separate past earnings from future income; useful when looking for higher earnings).</a:t>
            </a:r>
          </a:p>
          <a:p>
            <a:endParaRPr lang="en-GB" dirty="0">
              <a:solidFill>
                <a:srgbClr val="4C4C4C"/>
              </a:solidFill>
              <a:highlight>
                <a:srgbClr val="FFFFFF"/>
              </a:highlight>
              <a:latin typeface="Lato Regular" panose="020F0502020204030203" pitchFamily="34" charset="0"/>
            </a:endParaRPr>
          </a:p>
          <a:p>
            <a:r>
              <a:rPr lang="en-GB" b="0" i="0" dirty="0">
                <a:solidFill>
                  <a:srgbClr val="4C4C4C"/>
                </a:solidFill>
                <a:effectLst/>
                <a:highlight>
                  <a:srgbClr val="FFFFFF"/>
                </a:highlight>
                <a:latin typeface="Lato Regular" panose="020F0502020204030203" pitchFamily="34" charset="0"/>
              </a:rPr>
              <a:t>“Last year my position was worth $xx.” (go broader than salary: consider bonuses and benefits, consider whether you were being fairly compensated in a previous position).</a:t>
            </a:r>
            <a:br>
              <a:rPr lang="en-GB" dirty="0"/>
            </a:br>
            <a:endParaRPr lang="en-GB" dirty="0"/>
          </a:p>
          <a:p>
            <a:endParaRPr lang="en-GB" dirty="0">
              <a:solidFill>
                <a:schemeClr val="bg1"/>
              </a:solidFill>
            </a:endParaRPr>
          </a:p>
          <a:p>
            <a:r>
              <a:rPr lang="en-GB" dirty="0">
                <a:solidFill>
                  <a:schemeClr val="bg1"/>
                </a:solidFill>
              </a:rPr>
              <a:t>Making Counter-Offers</a:t>
            </a:r>
          </a:p>
          <a:p>
            <a:endParaRPr lang="en-GB" dirty="0">
              <a:solidFill>
                <a:schemeClr val="bg1"/>
              </a:solidFill>
            </a:endParaRPr>
          </a:p>
          <a:p>
            <a:r>
              <a:rPr lang="en-GB" b="0" i="0" dirty="0">
                <a:solidFill>
                  <a:srgbClr val="4C4C4C"/>
                </a:solidFill>
                <a:effectLst/>
                <a:highlight>
                  <a:srgbClr val="FFFFFF"/>
                </a:highlight>
                <a:latin typeface="Lato Regular" panose="020F0502020204030203" pitchFamily="34" charset="0"/>
              </a:rPr>
              <a:t>“Thank you so much for the offer, I’m really interested in joining the team. I do have a concern regarding the starting salary, however. Based on my understanding of the market value for the position, and my skill set I would expect my compensation to be in the range of $xx to $xx. Are you open to discussing salary?”</a:t>
            </a:r>
          </a:p>
          <a:p>
            <a:endParaRPr lang="en-GB" dirty="0">
              <a:solidFill>
                <a:srgbClr val="4C4C4C"/>
              </a:solidFill>
              <a:highlight>
                <a:srgbClr val="FFFFFF"/>
              </a:highlight>
              <a:latin typeface="Lato Regular" panose="020F0502020204030203" pitchFamily="34" charset="0"/>
            </a:endParaRPr>
          </a:p>
          <a:p>
            <a:r>
              <a:rPr lang="en-GB" b="0" i="0" dirty="0">
                <a:solidFill>
                  <a:srgbClr val="4C4C4C"/>
                </a:solidFill>
                <a:effectLst/>
                <a:highlight>
                  <a:srgbClr val="FFFFFF"/>
                </a:highlight>
                <a:latin typeface="Lato Regular" panose="020F0502020204030203" pitchFamily="34" charset="0"/>
              </a:rPr>
              <a:t>“Thank you for the offer. I am thrilled to be having this conversation with you. I’ve done some research on the market value for this position and am seeing salaries a bit higher than what you’ve offered. I believe I bring excellent (list key skills) to the table, and would love to know if you’re open to discussing the starting salary for this position.”</a:t>
            </a:r>
            <a:endParaRPr lang="en-IN" dirty="0"/>
          </a:p>
        </p:txBody>
      </p:sp>
    </p:spTree>
    <p:extLst>
      <p:ext uri="{BB962C8B-B14F-4D97-AF65-F5344CB8AC3E}">
        <p14:creationId xmlns:p14="http://schemas.microsoft.com/office/powerpoint/2010/main" val="1567091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sp>
        <p:nvSpPr>
          <p:cNvPr id="4" name="Text 2"/>
          <p:cNvSpPr/>
          <p:nvPr/>
        </p:nvSpPr>
        <p:spPr>
          <a:xfrm>
            <a:off x="2348389" y="656034"/>
            <a:ext cx="9933503" cy="1388745"/>
          </a:xfrm>
          <a:prstGeom prst="rect">
            <a:avLst/>
          </a:prstGeom>
          <a:noFill/>
          <a:ln/>
        </p:spPr>
        <p:txBody>
          <a:bodyPr wrap="squar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Negotiating for other Benefits</a:t>
            </a:r>
            <a:endParaRPr lang="en-US" sz="4374" dirty="0"/>
          </a:p>
        </p:txBody>
      </p:sp>
      <p:sp>
        <p:nvSpPr>
          <p:cNvPr id="5" name="Text 3"/>
          <p:cNvSpPr/>
          <p:nvPr/>
        </p:nvSpPr>
        <p:spPr>
          <a:xfrm>
            <a:off x="2348388" y="2577941"/>
            <a:ext cx="9707253" cy="1421606"/>
          </a:xfrm>
          <a:prstGeom prst="rect">
            <a:avLst/>
          </a:prstGeom>
          <a:noFill/>
          <a:ln/>
        </p:spPr>
        <p:txBody>
          <a:bodyPr wrap="square" rtlCol="0" anchor="t"/>
          <a:lstStyle/>
          <a:p>
            <a:pPr marL="0" indent="0">
              <a:lnSpc>
                <a:spcPts val="2799"/>
              </a:lnSpc>
              <a:buNone/>
            </a:pPr>
            <a:endParaRPr lang="en-US" sz="2000" dirty="0"/>
          </a:p>
        </p:txBody>
      </p:sp>
      <p:sp>
        <p:nvSpPr>
          <p:cNvPr id="6" name="Text 4"/>
          <p:cNvSpPr/>
          <p:nvPr/>
        </p:nvSpPr>
        <p:spPr>
          <a:xfrm>
            <a:off x="2348388" y="2044779"/>
            <a:ext cx="9707253" cy="5225816"/>
          </a:xfrm>
          <a:prstGeom prst="rect">
            <a:avLst/>
          </a:prstGeom>
          <a:noFill/>
          <a:ln/>
        </p:spPr>
        <p:txBody>
          <a:bodyPr wrap="square" rtlCol="0" anchor="t"/>
          <a:lstStyle/>
          <a:p>
            <a:pPr algn="l"/>
            <a:r>
              <a:rPr lang="en-GB" sz="2000" b="0" i="0" dirty="0">
                <a:solidFill>
                  <a:schemeClr val="bg1"/>
                </a:solidFill>
                <a:effectLst/>
                <a:latin typeface="Lato Regular" panose="020F0502020204030203" pitchFamily="34" charset="0"/>
              </a:rPr>
              <a:t>“I understand the challenges you may be facing. Do you expect to be able to increase the salary for this position at any point in the next 12 months?”</a:t>
            </a:r>
          </a:p>
          <a:p>
            <a:pPr algn="l"/>
            <a:endParaRPr lang="en-GB" sz="2000" dirty="0">
              <a:solidFill>
                <a:schemeClr val="bg1"/>
              </a:solidFill>
              <a:latin typeface="Lato Regular" panose="020F0502020204030203" pitchFamily="34" charset="0"/>
            </a:endParaRPr>
          </a:p>
          <a:p>
            <a:pPr algn="l"/>
            <a:endParaRPr lang="en-GB" sz="2000" b="0" i="0" dirty="0">
              <a:solidFill>
                <a:schemeClr val="bg1"/>
              </a:solidFill>
              <a:effectLst/>
              <a:latin typeface="Lato Regular" panose="020F0502020204030203" pitchFamily="34" charset="0"/>
            </a:endParaRPr>
          </a:p>
          <a:p>
            <a:pPr algn="l"/>
            <a:r>
              <a:rPr lang="en-GB" sz="2000" b="0" i="0" dirty="0">
                <a:solidFill>
                  <a:schemeClr val="bg1"/>
                </a:solidFill>
                <a:effectLst/>
                <a:latin typeface="Lato Regular" panose="020F0502020204030203" pitchFamily="34" charset="0"/>
              </a:rPr>
              <a:t>“I understand that you are offering the best salary you can. It does fall short of what I would expect based on industry standards and what I can contribute to the position. Let’s talk about other ways we may be able to come to an agreement…” (This would be a time to negotiate benefits, such as more paid time off, flexible work hours, and other perks).</a:t>
            </a:r>
          </a:p>
          <a:p>
            <a:br>
              <a:rPr lang="en-GB" sz="2000" dirty="0"/>
            </a:br>
            <a:endParaRPr lang="en-GB" sz="2000" b="0" i="0" dirty="0">
              <a:solidFill>
                <a:schemeClr val="bg1"/>
              </a:solidFill>
              <a:effectLst/>
              <a:latin typeface="Lato Regular" panose="020F0502020204030203" pitchFamily="34" charset="0"/>
            </a:endParaRPr>
          </a:p>
          <a:p>
            <a:br>
              <a:rPr lang="en-GB" sz="2000" dirty="0">
                <a:solidFill>
                  <a:schemeClr val="bg1"/>
                </a:solidFill>
              </a:rPr>
            </a:br>
            <a:endParaRPr lang="en-US" sz="2000" dirty="0">
              <a:solidFill>
                <a:schemeClr val="bg1"/>
              </a:solidFill>
            </a:endParaRPr>
          </a:p>
        </p:txBody>
      </p:sp>
    </p:spTree>
    <p:extLst>
      <p:ext uri="{BB962C8B-B14F-4D97-AF65-F5344CB8AC3E}">
        <p14:creationId xmlns:p14="http://schemas.microsoft.com/office/powerpoint/2010/main" val="30600016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sp>
        <p:nvSpPr>
          <p:cNvPr id="4" name="Text 2"/>
          <p:cNvSpPr/>
          <p:nvPr/>
        </p:nvSpPr>
        <p:spPr>
          <a:xfrm>
            <a:off x="2348389" y="656034"/>
            <a:ext cx="9933503" cy="1388745"/>
          </a:xfrm>
          <a:prstGeom prst="rect">
            <a:avLst/>
          </a:prstGeom>
          <a:noFill/>
          <a:ln/>
        </p:spPr>
        <p:txBody>
          <a:bodyPr wrap="square" rtlCol="0" anchor="t"/>
          <a:lstStyle/>
          <a:p>
            <a:pPr marL="0" indent="0">
              <a:lnSpc>
                <a:spcPts val="5468"/>
              </a:lnSpc>
              <a:buNone/>
            </a:pPr>
            <a:r>
              <a:rPr lang="en-US" sz="4374" dirty="0">
                <a:solidFill>
                  <a:srgbClr val="FFD9BE"/>
                </a:solidFill>
                <a:latin typeface="Quattrocento" pitchFamily="34" charset="0"/>
              </a:rPr>
              <a:t>Phrases to Avoid</a:t>
            </a:r>
            <a:endParaRPr lang="en-US" sz="4374" dirty="0"/>
          </a:p>
        </p:txBody>
      </p:sp>
      <p:sp>
        <p:nvSpPr>
          <p:cNvPr id="5" name="Text 3"/>
          <p:cNvSpPr/>
          <p:nvPr/>
        </p:nvSpPr>
        <p:spPr>
          <a:xfrm>
            <a:off x="2348388" y="2577941"/>
            <a:ext cx="9707253" cy="1421606"/>
          </a:xfrm>
          <a:prstGeom prst="rect">
            <a:avLst/>
          </a:prstGeom>
          <a:noFill/>
          <a:ln/>
        </p:spPr>
        <p:txBody>
          <a:bodyPr wrap="square" rtlCol="0" anchor="t"/>
          <a:lstStyle/>
          <a:p>
            <a:pPr marL="0" indent="0">
              <a:lnSpc>
                <a:spcPts val="2799"/>
              </a:lnSpc>
              <a:buNone/>
            </a:pPr>
            <a:endParaRPr lang="en-US" sz="2000" dirty="0"/>
          </a:p>
        </p:txBody>
      </p:sp>
      <p:sp>
        <p:nvSpPr>
          <p:cNvPr id="6" name="Text 4"/>
          <p:cNvSpPr/>
          <p:nvPr/>
        </p:nvSpPr>
        <p:spPr>
          <a:xfrm>
            <a:off x="2348388" y="2044779"/>
            <a:ext cx="9707253" cy="5225816"/>
          </a:xfrm>
          <a:prstGeom prst="rect">
            <a:avLst/>
          </a:prstGeom>
          <a:noFill/>
          <a:ln/>
        </p:spPr>
        <p:txBody>
          <a:bodyPr wrap="square" rtlCol="0" anchor="t"/>
          <a:lstStyle/>
          <a:p>
            <a:r>
              <a:rPr lang="en-GB" sz="2000" dirty="0">
                <a:solidFill>
                  <a:schemeClr val="bg1"/>
                </a:solidFill>
              </a:rPr>
              <a:t>I want more</a:t>
            </a:r>
          </a:p>
          <a:p>
            <a:endParaRPr lang="en-GB" sz="2000" dirty="0">
              <a:solidFill>
                <a:schemeClr val="bg1"/>
              </a:solidFill>
            </a:endParaRPr>
          </a:p>
          <a:p>
            <a:r>
              <a:rPr lang="en-GB" sz="2000" dirty="0">
                <a:solidFill>
                  <a:schemeClr val="bg1"/>
                </a:solidFill>
              </a:rPr>
              <a:t>The least I will be willing to take….</a:t>
            </a:r>
          </a:p>
          <a:p>
            <a:endParaRPr lang="en-GB" sz="2000" dirty="0">
              <a:solidFill>
                <a:schemeClr val="bg1"/>
              </a:solidFill>
            </a:endParaRPr>
          </a:p>
          <a:p>
            <a:r>
              <a:rPr lang="en-GB" sz="2000" dirty="0">
                <a:solidFill>
                  <a:schemeClr val="bg1"/>
                </a:solidFill>
              </a:rPr>
              <a:t>I don’t know…</a:t>
            </a:r>
          </a:p>
          <a:p>
            <a:endParaRPr lang="en-GB" sz="2000" dirty="0">
              <a:solidFill>
                <a:schemeClr val="bg1"/>
              </a:solidFill>
            </a:endParaRPr>
          </a:p>
          <a:p>
            <a:r>
              <a:rPr lang="en-GB" sz="2000" dirty="0">
                <a:solidFill>
                  <a:schemeClr val="bg1"/>
                </a:solidFill>
              </a:rPr>
              <a:t>I’ll take it…..</a:t>
            </a:r>
          </a:p>
          <a:p>
            <a:endParaRPr lang="en-GB" sz="2000" dirty="0">
              <a:solidFill>
                <a:schemeClr val="bg1"/>
              </a:solidFill>
            </a:endParaRPr>
          </a:p>
          <a:p>
            <a:r>
              <a:rPr lang="en-GB" sz="2000" dirty="0">
                <a:solidFill>
                  <a:schemeClr val="bg1"/>
                </a:solidFill>
              </a:rPr>
              <a:t>I hate to ask but….</a:t>
            </a:r>
          </a:p>
          <a:p>
            <a:endParaRPr lang="en-GB" sz="2000" dirty="0">
              <a:solidFill>
                <a:schemeClr val="bg1"/>
              </a:solidFill>
            </a:endParaRPr>
          </a:p>
          <a:p>
            <a:r>
              <a:rPr lang="en-GB" sz="2000" dirty="0">
                <a:solidFill>
                  <a:schemeClr val="bg1"/>
                </a:solidFill>
              </a:rPr>
              <a:t>The problem is…….</a:t>
            </a:r>
          </a:p>
          <a:p>
            <a:endParaRPr lang="en-GB" sz="2000" dirty="0">
              <a:solidFill>
                <a:schemeClr val="bg1"/>
              </a:solidFill>
            </a:endParaRPr>
          </a:p>
          <a:p>
            <a:pPr algn="l">
              <a:buFont typeface="Arial" panose="020B0604020202020204" pitchFamily="34" charset="0"/>
              <a:buChar char="•"/>
            </a:pPr>
            <a:r>
              <a:rPr lang="en-GB" sz="2000" b="0" i="0" dirty="0">
                <a:solidFill>
                  <a:srgbClr val="000000"/>
                </a:solidFill>
                <a:effectLst/>
                <a:highlight>
                  <a:srgbClr val="FFFFFF"/>
                </a:highlight>
                <a:latin typeface="halcyon-semibold"/>
              </a:rPr>
              <a:t>“I’m very excited.” </a:t>
            </a:r>
            <a:r>
              <a:rPr lang="en-GB" sz="2000" b="0" i="0" dirty="0">
                <a:solidFill>
                  <a:srgbClr val="000000"/>
                </a:solidFill>
                <a:effectLst/>
                <a:highlight>
                  <a:srgbClr val="FFFFFF"/>
                </a:highlight>
                <a:latin typeface="halcyon-regular"/>
              </a:rPr>
              <a:t>Shows enthusiasm and a high level of engagement.</a:t>
            </a:r>
          </a:p>
          <a:p>
            <a:pPr algn="l">
              <a:buFont typeface="Arial" panose="020B0604020202020204" pitchFamily="34" charset="0"/>
              <a:buChar char="•"/>
            </a:pPr>
            <a:r>
              <a:rPr lang="en-GB" sz="2000" b="0" i="0" dirty="0">
                <a:solidFill>
                  <a:srgbClr val="000000"/>
                </a:solidFill>
                <a:effectLst/>
                <a:highlight>
                  <a:srgbClr val="FFFFFF"/>
                </a:highlight>
                <a:latin typeface="halcyon-semibold"/>
              </a:rPr>
              <a:t>“I hope…” </a:t>
            </a:r>
            <a:r>
              <a:rPr lang="en-GB" sz="2000" b="0" i="0" dirty="0">
                <a:solidFill>
                  <a:srgbClr val="000000"/>
                </a:solidFill>
                <a:effectLst/>
                <a:highlight>
                  <a:srgbClr val="FFFFFF"/>
                </a:highlight>
                <a:latin typeface="halcyon-regular"/>
              </a:rPr>
              <a:t>Connotes optimism.</a:t>
            </a:r>
          </a:p>
          <a:p>
            <a:pPr algn="l">
              <a:buFont typeface="Arial" panose="020B0604020202020204" pitchFamily="34" charset="0"/>
              <a:buChar char="•"/>
            </a:pPr>
            <a:r>
              <a:rPr lang="en-GB" sz="2000" b="0" i="0" dirty="0">
                <a:solidFill>
                  <a:srgbClr val="000000"/>
                </a:solidFill>
                <a:effectLst/>
                <a:highlight>
                  <a:srgbClr val="FFFFFF"/>
                </a:highlight>
                <a:latin typeface="halcyon-semibold"/>
              </a:rPr>
              <a:t>“I might be willing to consider…” </a:t>
            </a:r>
            <a:r>
              <a:rPr lang="en-GB" sz="2000" b="0" i="0" dirty="0">
                <a:solidFill>
                  <a:srgbClr val="000000"/>
                </a:solidFill>
                <a:effectLst/>
                <a:highlight>
                  <a:srgbClr val="FFFFFF"/>
                </a:highlight>
                <a:latin typeface="halcyon-regular"/>
              </a:rPr>
              <a:t>Signals openness in the negotiation process.</a:t>
            </a:r>
          </a:p>
          <a:p>
            <a:pPr algn="l">
              <a:buFont typeface="Arial" panose="020B0604020202020204" pitchFamily="34" charset="0"/>
              <a:buChar char="•"/>
            </a:pPr>
            <a:r>
              <a:rPr lang="en-GB" sz="2000" b="0" i="0" dirty="0">
                <a:solidFill>
                  <a:srgbClr val="000000"/>
                </a:solidFill>
                <a:effectLst/>
                <a:highlight>
                  <a:srgbClr val="FFFFFF"/>
                </a:highlight>
                <a:latin typeface="halcyon-semibold"/>
              </a:rPr>
              <a:t>“Thank you.” </a:t>
            </a:r>
            <a:r>
              <a:rPr lang="en-GB" sz="2000" b="0" i="0" dirty="0">
                <a:solidFill>
                  <a:srgbClr val="000000"/>
                </a:solidFill>
                <a:effectLst/>
                <a:highlight>
                  <a:srgbClr val="FFFFFF"/>
                </a:highlight>
                <a:latin typeface="halcyon-regular"/>
              </a:rPr>
              <a:t>Speaks for itself.</a:t>
            </a:r>
          </a:p>
          <a:p>
            <a:endParaRPr lang="en-GB" sz="2000" dirty="0">
              <a:solidFill>
                <a:schemeClr val="bg1"/>
              </a:solidFill>
            </a:endParaRPr>
          </a:p>
          <a:p>
            <a:br>
              <a:rPr lang="en-GB" sz="2000" dirty="0"/>
            </a:br>
            <a:endParaRPr lang="en-GB" sz="2000" b="0" i="0" dirty="0">
              <a:solidFill>
                <a:schemeClr val="bg1"/>
              </a:solidFill>
              <a:effectLst/>
              <a:latin typeface="Lato Regular" panose="020F0502020204030203" pitchFamily="34" charset="0"/>
            </a:endParaRPr>
          </a:p>
          <a:p>
            <a:br>
              <a:rPr lang="en-GB" sz="2000" dirty="0">
                <a:solidFill>
                  <a:schemeClr val="bg1"/>
                </a:solidFill>
              </a:rPr>
            </a:br>
            <a:endParaRPr lang="en-US" sz="2000" dirty="0">
              <a:solidFill>
                <a:schemeClr val="bg1"/>
              </a:solidFill>
            </a:endParaRPr>
          </a:p>
        </p:txBody>
      </p:sp>
    </p:spTree>
    <p:extLst>
      <p:ext uri="{BB962C8B-B14F-4D97-AF65-F5344CB8AC3E}">
        <p14:creationId xmlns:p14="http://schemas.microsoft.com/office/powerpoint/2010/main" val="3072013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sp>
        <p:nvSpPr>
          <p:cNvPr id="4" name="Text 2"/>
          <p:cNvSpPr/>
          <p:nvPr/>
        </p:nvSpPr>
        <p:spPr>
          <a:xfrm>
            <a:off x="2348389" y="935236"/>
            <a:ext cx="9933503" cy="1388745"/>
          </a:xfrm>
          <a:prstGeom prst="rect">
            <a:avLst/>
          </a:prstGeom>
          <a:noFill/>
          <a:ln/>
        </p:spPr>
        <p:txBody>
          <a:bodyPr wrap="squar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Continuous Improvement in Negotiation Skills</a:t>
            </a:r>
            <a:endParaRPr lang="en-US" sz="4374" dirty="0"/>
          </a:p>
        </p:txBody>
      </p:sp>
      <p:sp>
        <p:nvSpPr>
          <p:cNvPr id="5" name="Shape 3"/>
          <p:cNvSpPr/>
          <p:nvPr/>
        </p:nvSpPr>
        <p:spPr>
          <a:xfrm>
            <a:off x="2348389" y="2941915"/>
            <a:ext cx="499943" cy="499943"/>
          </a:xfrm>
          <a:prstGeom prst="roundRect">
            <a:avLst>
              <a:gd name="adj" fmla="val 13333"/>
            </a:avLst>
          </a:prstGeom>
          <a:solidFill>
            <a:srgbClr val="234A49"/>
          </a:solidFill>
          <a:ln/>
        </p:spPr>
        <p:txBody>
          <a:bodyPr/>
          <a:lstStyle/>
          <a:p>
            <a:endParaRPr lang="en-IN"/>
          </a:p>
        </p:txBody>
      </p:sp>
      <p:sp>
        <p:nvSpPr>
          <p:cNvPr id="6" name="Text 4"/>
          <p:cNvSpPr/>
          <p:nvPr/>
        </p:nvSpPr>
        <p:spPr>
          <a:xfrm>
            <a:off x="2539365" y="2983587"/>
            <a:ext cx="117991" cy="416481"/>
          </a:xfrm>
          <a:prstGeom prst="rect">
            <a:avLst/>
          </a:prstGeom>
          <a:noFill/>
          <a:ln/>
        </p:spPr>
        <p:txBody>
          <a:bodyPr wrap="none" rtlCol="0" anchor="t"/>
          <a:lstStyle/>
          <a:p>
            <a:pPr marL="0" indent="0" algn="ctr">
              <a:lnSpc>
                <a:spcPts val="3281"/>
              </a:lnSpc>
              <a:buNone/>
            </a:pPr>
            <a:r>
              <a:rPr lang="en-US" sz="2624" dirty="0">
                <a:solidFill>
                  <a:srgbClr val="FFD9BE"/>
                </a:solidFill>
                <a:latin typeface="Quattrocento" pitchFamily="34" charset="0"/>
                <a:ea typeface="Quattrocento" pitchFamily="34" charset="-122"/>
                <a:cs typeface="Quattrocento" pitchFamily="34" charset="-120"/>
              </a:rPr>
              <a:t>1</a:t>
            </a:r>
            <a:endParaRPr lang="en-US" sz="2624" dirty="0"/>
          </a:p>
        </p:txBody>
      </p:sp>
      <p:sp>
        <p:nvSpPr>
          <p:cNvPr id="7" name="Text 5"/>
          <p:cNvSpPr/>
          <p:nvPr/>
        </p:nvSpPr>
        <p:spPr>
          <a:xfrm>
            <a:off x="3070503" y="3018234"/>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Seek Feedback</a:t>
            </a:r>
            <a:endParaRPr lang="en-US" sz="2187" dirty="0"/>
          </a:p>
        </p:txBody>
      </p:sp>
      <p:sp>
        <p:nvSpPr>
          <p:cNvPr id="8" name="Text 6"/>
          <p:cNvSpPr/>
          <p:nvPr/>
        </p:nvSpPr>
        <p:spPr>
          <a:xfrm>
            <a:off x="3070503" y="3498652"/>
            <a:ext cx="4133612" cy="1421606"/>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Ask for honest feedback from negotiation partners and mentors to identify areas for improvement. Use this input to refine your approach.</a:t>
            </a:r>
            <a:endParaRPr lang="en-US" sz="1750" dirty="0"/>
          </a:p>
        </p:txBody>
      </p:sp>
      <p:sp>
        <p:nvSpPr>
          <p:cNvPr id="9" name="Shape 7"/>
          <p:cNvSpPr/>
          <p:nvPr/>
        </p:nvSpPr>
        <p:spPr>
          <a:xfrm>
            <a:off x="7426285" y="2941915"/>
            <a:ext cx="499943" cy="499943"/>
          </a:xfrm>
          <a:prstGeom prst="roundRect">
            <a:avLst>
              <a:gd name="adj" fmla="val 13333"/>
            </a:avLst>
          </a:prstGeom>
          <a:solidFill>
            <a:srgbClr val="234A49"/>
          </a:solidFill>
          <a:ln/>
        </p:spPr>
        <p:txBody>
          <a:bodyPr/>
          <a:lstStyle/>
          <a:p>
            <a:endParaRPr lang="en-IN"/>
          </a:p>
        </p:txBody>
      </p:sp>
      <p:sp>
        <p:nvSpPr>
          <p:cNvPr id="10" name="Text 8"/>
          <p:cNvSpPr/>
          <p:nvPr/>
        </p:nvSpPr>
        <p:spPr>
          <a:xfrm>
            <a:off x="7586901" y="2983587"/>
            <a:ext cx="178713" cy="416481"/>
          </a:xfrm>
          <a:prstGeom prst="rect">
            <a:avLst/>
          </a:prstGeom>
          <a:noFill/>
          <a:ln/>
        </p:spPr>
        <p:txBody>
          <a:bodyPr wrap="none" rtlCol="0" anchor="t"/>
          <a:lstStyle/>
          <a:p>
            <a:pPr marL="0" indent="0" algn="ctr">
              <a:lnSpc>
                <a:spcPts val="3281"/>
              </a:lnSpc>
              <a:buNone/>
            </a:pPr>
            <a:r>
              <a:rPr lang="en-US" sz="2624" dirty="0">
                <a:solidFill>
                  <a:srgbClr val="FFD9BE"/>
                </a:solidFill>
                <a:latin typeface="Quattrocento" pitchFamily="34" charset="0"/>
                <a:ea typeface="Quattrocento" pitchFamily="34" charset="-122"/>
                <a:cs typeface="Quattrocento" pitchFamily="34" charset="-120"/>
              </a:rPr>
              <a:t>2</a:t>
            </a:r>
            <a:endParaRPr lang="en-US" sz="2624" dirty="0"/>
          </a:p>
        </p:txBody>
      </p:sp>
      <p:sp>
        <p:nvSpPr>
          <p:cNvPr id="11" name="Text 9"/>
          <p:cNvSpPr/>
          <p:nvPr/>
        </p:nvSpPr>
        <p:spPr>
          <a:xfrm>
            <a:off x="8148399" y="3018234"/>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Analyze Outcomes</a:t>
            </a:r>
            <a:endParaRPr lang="en-US" sz="2187" dirty="0"/>
          </a:p>
        </p:txBody>
      </p:sp>
      <p:sp>
        <p:nvSpPr>
          <p:cNvPr id="12" name="Text 10"/>
          <p:cNvSpPr/>
          <p:nvPr/>
        </p:nvSpPr>
        <p:spPr>
          <a:xfrm>
            <a:off x="8148399" y="3498652"/>
            <a:ext cx="4133612" cy="1421606"/>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Review past negotiations to understand what worked well and what could be done better next time. Identify patterns and opportunities for growth.</a:t>
            </a:r>
            <a:endParaRPr lang="en-US" sz="1750" dirty="0"/>
          </a:p>
        </p:txBody>
      </p:sp>
      <p:sp>
        <p:nvSpPr>
          <p:cNvPr id="13" name="Shape 11"/>
          <p:cNvSpPr/>
          <p:nvPr/>
        </p:nvSpPr>
        <p:spPr>
          <a:xfrm>
            <a:off x="2348389" y="5316022"/>
            <a:ext cx="499943" cy="499943"/>
          </a:xfrm>
          <a:prstGeom prst="roundRect">
            <a:avLst>
              <a:gd name="adj" fmla="val 13333"/>
            </a:avLst>
          </a:prstGeom>
          <a:solidFill>
            <a:srgbClr val="234A49"/>
          </a:solidFill>
          <a:ln/>
        </p:spPr>
        <p:txBody>
          <a:bodyPr/>
          <a:lstStyle/>
          <a:p>
            <a:endParaRPr lang="en-IN"/>
          </a:p>
        </p:txBody>
      </p:sp>
      <p:sp>
        <p:nvSpPr>
          <p:cNvPr id="14" name="Text 12"/>
          <p:cNvSpPr/>
          <p:nvPr/>
        </p:nvSpPr>
        <p:spPr>
          <a:xfrm>
            <a:off x="2507694" y="5357693"/>
            <a:ext cx="181332" cy="416481"/>
          </a:xfrm>
          <a:prstGeom prst="rect">
            <a:avLst/>
          </a:prstGeom>
          <a:noFill/>
          <a:ln/>
        </p:spPr>
        <p:txBody>
          <a:bodyPr wrap="none" rtlCol="0" anchor="t"/>
          <a:lstStyle/>
          <a:p>
            <a:pPr marL="0" indent="0" algn="ctr">
              <a:lnSpc>
                <a:spcPts val="3281"/>
              </a:lnSpc>
              <a:buNone/>
            </a:pPr>
            <a:r>
              <a:rPr lang="en-US" sz="2624" dirty="0">
                <a:solidFill>
                  <a:srgbClr val="FFD9BE"/>
                </a:solidFill>
                <a:latin typeface="Quattrocento" pitchFamily="34" charset="0"/>
                <a:ea typeface="Quattrocento" pitchFamily="34" charset="-122"/>
                <a:cs typeface="Quattrocento" pitchFamily="34" charset="-120"/>
              </a:rPr>
              <a:t>3</a:t>
            </a:r>
            <a:endParaRPr lang="en-US" sz="2624" dirty="0"/>
          </a:p>
        </p:txBody>
      </p:sp>
      <p:sp>
        <p:nvSpPr>
          <p:cNvPr id="15" name="Text 13"/>
          <p:cNvSpPr/>
          <p:nvPr/>
        </p:nvSpPr>
        <p:spPr>
          <a:xfrm>
            <a:off x="3070503" y="5392341"/>
            <a:ext cx="2789873"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Practice and Role-Play</a:t>
            </a:r>
            <a:endParaRPr lang="en-US" sz="2187" dirty="0"/>
          </a:p>
        </p:txBody>
      </p:sp>
      <p:sp>
        <p:nvSpPr>
          <p:cNvPr id="16" name="Text 14"/>
          <p:cNvSpPr/>
          <p:nvPr/>
        </p:nvSpPr>
        <p:spPr>
          <a:xfrm>
            <a:off x="3070503" y="5872758"/>
            <a:ext cx="4133612" cy="1421606"/>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Regularly engage in negotiation exercises and role-playing to sharpen your skills. Experiment with different tactics and strategies.</a:t>
            </a:r>
            <a:endParaRPr lang="en-US" sz="1750" dirty="0"/>
          </a:p>
        </p:txBody>
      </p:sp>
      <p:sp>
        <p:nvSpPr>
          <p:cNvPr id="17" name="Shape 15"/>
          <p:cNvSpPr/>
          <p:nvPr/>
        </p:nvSpPr>
        <p:spPr>
          <a:xfrm>
            <a:off x="7426285" y="5316022"/>
            <a:ext cx="499943" cy="499943"/>
          </a:xfrm>
          <a:prstGeom prst="roundRect">
            <a:avLst>
              <a:gd name="adj" fmla="val 13333"/>
            </a:avLst>
          </a:prstGeom>
          <a:solidFill>
            <a:srgbClr val="234A49"/>
          </a:solidFill>
          <a:ln/>
        </p:spPr>
        <p:txBody>
          <a:bodyPr/>
          <a:lstStyle/>
          <a:p>
            <a:endParaRPr lang="en-IN"/>
          </a:p>
        </p:txBody>
      </p:sp>
      <p:sp>
        <p:nvSpPr>
          <p:cNvPr id="18" name="Text 16"/>
          <p:cNvSpPr/>
          <p:nvPr/>
        </p:nvSpPr>
        <p:spPr>
          <a:xfrm>
            <a:off x="7591544" y="5357693"/>
            <a:ext cx="169307" cy="416481"/>
          </a:xfrm>
          <a:prstGeom prst="rect">
            <a:avLst/>
          </a:prstGeom>
          <a:noFill/>
          <a:ln/>
        </p:spPr>
        <p:txBody>
          <a:bodyPr wrap="none" rtlCol="0" anchor="t"/>
          <a:lstStyle/>
          <a:p>
            <a:pPr marL="0" indent="0" algn="ctr">
              <a:lnSpc>
                <a:spcPts val="3281"/>
              </a:lnSpc>
              <a:buNone/>
            </a:pPr>
            <a:r>
              <a:rPr lang="en-US" sz="2624" dirty="0">
                <a:solidFill>
                  <a:srgbClr val="FFD9BE"/>
                </a:solidFill>
                <a:latin typeface="Quattrocento" pitchFamily="34" charset="0"/>
                <a:ea typeface="Quattrocento" pitchFamily="34" charset="-122"/>
                <a:cs typeface="Quattrocento" pitchFamily="34" charset="-120"/>
              </a:rPr>
              <a:t>4</a:t>
            </a:r>
            <a:endParaRPr lang="en-US" sz="2624" dirty="0"/>
          </a:p>
        </p:txBody>
      </p:sp>
      <p:sp>
        <p:nvSpPr>
          <p:cNvPr id="19" name="Text 17"/>
          <p:cNvSpPr/>
          <p:nvPr/>
        </p:nvSpPr>
        <p:spPr>
          <a:xfrm>
            <a:off x="8148399" y="5392341"/>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Stay Informed</a:t>
            </a:r>
            <a:endParaRPr lang="en-US" sz="2187" dirty="0"/>
          </a:p>
        </p:txBody>
      </p:sp>
      <p:sp>
        <p:nvSpPr>
          <p:cNvPr id="20" name="Text 18"/>
          <p:cNvSpPr/>
          <p:nvPr/>
        </p:nvSpPr>
        <p:spPr>
          <a:xfrm>
            <a:off x="8148399" y="5872758"/>
            <a:ext cx="4133612" cy="1421606"/>
          </a:xfrm>
          <a:prstGeom prst="rect">
            <a:avLst/>
          </a:prstGeom>
          <a:noFill/>
          <a:ln/>
        </p:spPr>
        <p:txBody>
          <a:bodyPr wrap="square" rtlCol="0" anchor="t"/>
          <a:lstStyle/>
          <a:p>
            <a:pPr marL="0" indent="0">
              <a:lnSpc>
                <a:spcPts val="2799"/>
              </a:lnSpc>
              <a:buNone/>
            </a:pPr>
            <a:r>
              <a:rPr lang="en-US" sz="1750" dirty="0">
                <a:solidFill>
                  <a:srgbClr val="F9EEE7"/>
                </a:solidFill>
                <a:latin typeface="Quattrocento" pitchFamily="34" charset="0"/>
                <a:ea typeface="Quattrocento" pitchFamily="34" charset="-122"/>
                <a:cs typeface="Quattrocento" pitchFamily="34" charset="-120"/>
              </a:rPr>
              <a:t>Continuously educate yourself on the latest negotiation best practices, industry trends, and evolving strategies. Adapt your approach accordingly.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24064"/>
            <a:ext cx="14630400" cy="8229600"/>
          </a:xfrm>
          <a:prstGeom prst="rect">
            <a:avLst/>
          </a:prstGeom>
          <a:solidFill>
            <a:srgbClr val="1C4241"/>
          </a:solidFill>
          <a:ln/>
        </p:spPr>
        <p:txBody>
          <a:bodyPr/>
          <a:lstStyle/>
          <a:p>
            <a:endParaRPr lang="en-IN"/>
          </a:p>
        </p:txBody>
      </p:sp>
      <p:sp>
        <p:nvSpPr>
          <p:cNvPr id="4" name="Text 2"/>
          <p:cNvSpPr/>
          <p:nvPr/>
        </p:nvSpPr>
        <p:spPr>
          <a:xfrm>
            <a:off x="2348389" y="927021"/>
            <a:ext cx="8531423"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Developing a Compelling Message</a:t>
            </a:r>
            <a:endParaRPr lang="en-US" sz="4374" dirty="0"/>
          </a:p>
        </p:txBody>
      </p:sp>
      <p:sp>
        <p:nvSpPr>
          <p:cNvPr id="5" name="Shape 3"/>
          <p:cNvSpPr/>
          <p:nvPr/>
        </p:nvSpPr>
        <p:spPr>
          <a:xfrm>
            <a:off x="2407384" y="3295314"/>
            <a:ext cx="499943" cy="499943"/>
          </a:xfrm>
          <a:prstGeom prst="roundRect">
            <a:avLst>
              <a:gd name="adj" fmla="val 13333"/>
            </a:avLst>
          </a:prstGeom>
          <a:solidFill>
            <a:srgbClr val="234A49"/>
          </a:solidFill>
          <a:ln/>
        </p:spPr>
        <p:txBody>
          <a:bodyPr/>
          <a:lstStyle/>
          <a:p>
            <a:endParaRPr lang="en-IN"/>
          </a:p>
        </p:txBody>
      </p:sp>
      <p:sp>
        <p:nvSpPr>
          <p:cNvPr id="6" name="Text 4"/>
          <p:cNvSpPr/>
          <p:nvPr/>
        </p:nvSpPr>
        <p:spPr>
          <a:xfrm>
            <a:off x="2598360" y="3336985"/>
            <a:ext cx="117991" cy="416481"/>
          </a:xfrm>
          <a:prstGeom prst="rect">
            <a:avLst/>
          </a:prstGeom>
          <a:noFill/>
          <a:ln/>
        </p:spPr>
        <p:txBody>
          <a:bodyPr wrap="none" rtlCol="0" anchor="t"/>
          <a:lstStyle/>
          <a:p>
            <a:pPr marL="0" indent="0" algn="ctr">
              <a:lnSpc>
                <a:spcPts val="3281"/>
              </a:lnSpc>
              <a:buNone/>
            </a:pPr>
            <a:r>
              <a:rPr lang="en-US" sz="2624" dirty="0">
                <a:solidFill>
                  <a:srgbClr val="FFD9BE"/>
                </a:solidFill>
                <a:latin typeface="Quattrocento" pitchFamily="34" charset="0"/>
              </a:rPr>
              <a:t>3</a:t>
            </a:r>
            <a:endParaRPr lang="en-US" sz="2624" dirty="0"/>
          </a:p>
        </p:txBody>
      </p:sp>
      <p:sp>
        <p:nvSpPr>
          <p:cNvPr id="7" name="Text 5"/>
          <p:cNvSpPr/>
          <p:nvPr/>
        </p:nvSpPr>
        <p:spPr>
          <a:xfrm>
            <a:off x="3070503" y="3398490"/>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Craft a Compelling Narrative</a:t>
            </a:r>
            <a:endParaRPr lang="en-US" sz="2187" dirty="0"/>
          </a:p>
        </p:txBody>
      </p:sp>
      <p:sp>
        <p:nvSpPr>
          <p:cNvPr id="8" name="Text 6"/>
          <p:cNvSpPr/>
          <p:nvPr/>
        </p:nvSpPr>
        <p:spPr>
          <a:xfrm>
            <a:off x="3070502" y="4215790"/>
            <a:ext cx="9959697" cy="1777008"/>
          </a:xfrm>
          <a:prstGeom prst="rect">
            <a:avLst/>
          </a:prstGeom>
          <a:noFill/>
          <a:ln/>
        </p:spPr>
        <p:txBody>
          <a:bodyPr wrap="square" rtlCol="0" anchor="t"/>
          <a:lstStyle/>
          <a:p>
            <a:pPr marL="457200" indent="-457200">
              <a:lnSpc>
                <a:spcPts val="2799"/>
              </a:lnSpc>
              <a:buFont typeface="Arial" panose="020B0604020202020204" pitchFamily="34" charset="0"/>
              <a:buChar char="•"/>
            </a:pPr>
            <a:r>
              <a:rPr lang="en-US" sz="2800" dirty="0">
                <a:solidFill>
                  <a:srgbClr val="F9EEE7"/>
                </a:solidFill>
                <a:latin typeface="Quattrocento" pitchFamily="34" charset="0"/>
                <a:ea typeface="Quattrocento" pitchFamily="34" charset="-122"/>
                <a:cs typeface="Quattrocento" pitchFamily="34" charset="-120"/>
              </a:rPr>
              <a:t>Use storytelling techniques to create a narrative that captures attention and evokes emotion. </a:t>
            </a:r>
          </a:p>
          <a:p>
            <a:pPr marL="457200" indent="-457200">
              <a:lnSpc>
                <a:spcPts val="2799"/>
              </a:lnSpc>
              <a:buFont typeface="Arial" panose="020B0604020202020204" pitchFamily="34" charset="0"/>
              <a:buChar char="•"/>
            </a:pPr>
            <a:r>
              <a:rPr lang="en-US" sz="2800" dirty="0">
                <a:solidFill>
                  <a:srgbClr val="F9EEE7"/>
                </a:solidFill>
                <a:latin typeface="Quattrocento" pitchFamily="34" charset="0"/>
                <a:ea typeface="Quattrocento" pitchFamily="34" charset="-122"/>
                <a:cs typeface="Quattrocento" pitchFamily="34" charset="-120"/>
              </a:rPr>
              <a:t>Connect your message to your audience's aspirations and values.</a:t>
            </a:r>
            <a:endParaRPr lang="en-US" sz="2800" dirty="0"/>
          </a:p>
        </p:txBody>
      </p:sp>
      <p:sp>
        <p:nvSpPr>
          <p:cNvPr id="10" name="Text 8"/>
          <p:cNvSpPr/>
          <p:nvPr/>
        </p:nvSpPr>
        <p:spPr>
          <a:xfrm>
            <a:off x="7586901" y="2280999"/>
            <a:ext cx="178713" cy="416481"/>
          </a:xfrm>
          <a:prstGeom prst="rect">
            <a:avLst/>
          </a:prstGeom>
          <a:noFill/>
          <a:ln/>
        </p:spPr>
        <p:txBody>
          <a:bodyPr wrap="none" rtlCol="0" anchor="t"/>
          <a:lstStyle/>
          <a:p>
            <a:pPr marL="0" indent="0" algn="ctr">
              <a:lnSpc>
                <a:spcPts val="3281"/>
              </a:lnSpc>
              <a:buNone/>
            </a:pPr>
            <a:endParaRPr lang="en-US" sz="2624" dirty="0"/>
          </a:p>
        </p:txBody>
      </p:sp>
    </p:spTree>
    <p:extLst>
      <p:ext uri="{BB962C8B-B14F-4D97-AF65-F5344CB8AC3E}">
        <p14:creationId xmlns:p14="http://schemas.microsoft.com/office/powerpoint/2010/main" val="1544210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4" name="Text 2"/>
          <p:cNvSpPr/>
          <p:nvPr/>
        </p:nvSpPr>
        <p:spPr>
          <a:xfrm>
            <a:off x="2348389" y="927021"/>
            <a:ext cx="8531423"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Developing a Compelling Message</a:t>
            </a:r>
            <a:endParaRPr lang="en-US" sz="4374" dirty="0"/>
          </a:p>
        </p:txBody>
      </p:sp>
      <p:sp>
        <p:nvSpPr>
          <p:cNvPr id="5" name="Shape 3"/>
          <p:cNvSpPr/>
          <p:nvPr/>
        </p:nvSpPr>
        <p:spPr>
          <a:xfrm>
            <a:off x="2407384" y="3295314"/>
            <a:ext cx="499943" cy="499943"/>
          </a:xfrm>
          <a:prstGeom prst="roundRect">
            <a:avLst>
              <a:gd name="adj" fmla="val 13333"/>
            </a:avLst>
          </a:prstGeom>
          <a:solidFill>
            <a:srgbClr val="234A49"/>
          </a:solidFill>
          <a:ln/>
        </p:spPr>
        <p:txBody>
          <a:bodyPr/>
          <a:lstStyle/>
          <a:p>
            <a:endParaRPr lang="en-IN"/>
          </a:p>
        </p:txBody>
      </p:sp>
      <p:sp>
        <p:nvSpPr>
          <p:cNvPr id="6" name="Text 4"/>
          <p:cNvSpPr/>
          <p:nvPr/>
        </p:nvSpPr>
        <p:spPr>
          <a:xfrm>
            <a:off x="2598360" y="3336985"/>
            <a:ext cx="117991" cy="416481"/>
          </a:xfrm>
          <a:prstGeom prst="rect">
            <a:avLst/>
          </a:prstGeom>
          <a:noFill/>
          <a:ln/>
        </p:spPr>
        <p:txBody>
          <a:bodyPr wrap="none" rtlCol="0" anchor="t"/>
          <a:lstStyle/>
          <a:p>
            <a:pPr marL="0" indent="0" algn="ctr">
              <a:lnSpc>
                <a:spcPts val="3281"/>
              </a:lnSpc>
              <a:buNone/>
            </a:pPr>
            <a:r>
              <a:rPr lang="en-US" sz="2624" dirty="0">
                <a:solidFill>
                  <a:srgbClr val="FFD9BE"/>
                </a:solidFill>
                <a:latin typeface="Quattrocento" pitchFamily="34" charset="0"/>
              </a:rPr>
              <a:t>4</a:t>
            </a:r>
            <a:endParaRPr lang="en-US" sz="2624" dirty="0"/>
          </a:p>
        </p:txBody>
      </p:sp>
      <p:sp>
        <p:nvSpPr>
          <p:cNvPr id="7" name="Text 5"/>
          <p:cNvSpPr/>
          <p:nvPr/>
        </p:nvSpPr>
        <p:spPr>
          <a:xfrm>
            <a:off x="3070503" y="3398490"/>
            <a:ext cx="2777490" cy="347186"/>
          </a:xfrm>
          <a:prstGeom prst="rect">
            <a:avLst/>
          </a:prstGeom>
          <a:noFill/>
          <a:ln/>
        </p:spPr>
        <p:txBody>
          <a:bodyPr wrap="none" rtlCol="0" anchor="t"/>
          <a:lstStyle/>
          <a:p>
            <a:pPr marL="0" indent="0">
              <a:lnSpc>
                <a:spcPts val="2734"/>
              </a:lnSpc>
              <a:buNone/>
            </a:pPr>
            <a:r>
              <a:rPr lang="en-US" sz="2187" dirty="0">
                <a:solidFill>
                  <a:srgbClr val="FFD9BE"/>
                </a:solidFill>
                <a:latin typeface="Quattrocento" pitchFamily="34" charset="0"/>
                <a:ea typeface="Quattrocento" pitchFamily="34" charset="-122"/>
                <a:cs typeface="Quattrocento" pitchFamily="34" charset="-120"/>
              </a:rPr>
              <a:t>Highlight the Benefits</a:t>
            </a:r>
            <a:endParaRPr lang="en-US" sz="2187" dirty="0"/>
          </a:p>
        </p:txBody>
      </p:sp>
      <p:sp>
        <p:nvSpPr>
          <p:cNvPr id="8" name="Text 6"/>
          <p:cNvSpPr/>
          <p:nvPr/>
        </p:nvSpPr>
        <p:spPr>
          <a:xfrm>
            <a:off x="3070502" y="4215790"/>
            <a:ext cx="9959697" cy="1777008"/>
          </a:xfrm>
          <a:prstGeom prst="rect">
            <a:avLst/>
          </a:prstGeom>
          <a:noFill/>
          <a:ln/>
        </p:spPr>
        <p:txBody>
          <a:bodyPr wrap="square" rtlCol="0" anchor="t"/>
          <a:lstStyle/>
          <a:p>
            <a:pPr marL="457200" indent="-457200">
              <a:lnSpc>
                <a:spcPts val="2799"/>
              </a:lnSpc>
              <a:buFont typeface="Arial" panose="020B0604020202020204" pitchFamily="34" charset="0"/>
              <a:buChar char="•"/>
            </a:pPr>
            <a:r>
              <a:rPr lang="en-US" sz="2800" dirty="0">
                <a:solidFill>
                  <a:srgbClr val="F9EEE7"/>
                </a:solidFill>
                <a:latin typeface="Quattrocento" pitchFamily="34" charset="0"/>
                <a:ea typeface="Quattrocento" pitchFamily="34" charset="-122"/>
                <a:cs typeface="Quattrocento" pitchFamily="34" charset="-120"/>
              </a:rPr>
              <a:t>Clearly articulate how your proposal, idea, or solution will benefit your audience. </a:t>
            </a:r>
          </a:p>
          <a:p>
            <a:pPr marL="457200" indent="-457200">
              <a:lnSpc>
                <a:spcPts val="2799"/>
              </a:lnSpc>
              <a:buFont typeface="Arial" panose="020B0604020202020204" pitchFamily="34" charset="0"/>
              <a:buChar char="•"/>
            </a:pPr>
            <a:r>
              <a:rPr lang="en-US" sz="2800" dirty="0">
                <a:solidFill>
                  <a:srgbClr val="F9EEE7"/>
                </a:solidFill>
                <a:latin typeface="Quattrocento" pitchFamily="34" charset="0"/>
                <a:ea typeface="Quattrocento" pitchFamily="34" charset="-122"/>
                <a:cs typeface="Quattrocento" pitchFamily="34" charset="-120"/>
              </a:rPr>
              <a:t>Focus on the "what's in it for them" to make your message more persuasive.</a:t>
            </a:r>
            <a:endParaRPr lang="en-US" sz="2800" dirty="0"/>
          </a:p>
        </p:txBody>
      </p:sp>
      <p:sp>
        <p:nvSpPr>
          <p:cNvPr id="10" name="Text 8"/>
          <p:cNvSpPr/>
          <p:nvPr/>
        </p:nvSpPr>
        <p:spPr>
          <a:xfrm>
            <a:off x="7586901" y="2280999"/>
            <a:ext cx="178713" cy="416481"/>
          </a:xfrm>
          <a:prstGeom prst="rect">
            <a:avLst/>
          </a:prstGeom>
          <a:noFill/>
          <a:ln/>
        </p:spPr>
        <p:txBody>
          <a:bodyPr wrap="none" rtlCol="0" anchor="t"/>
          <a:lstStyle/>
          <a:p>
            <a:pPr marL="0" indent="0" algn="ctr">
              <a:lnSpc>
                <a:spcPts val="3281"/>
              </a:lnSpc>
              <a:buNone/>
            </a:pPr>
            <a:endParaRPr lang="en-US" sz="2624" dirty="0"/>
          </a:p>
        </p:txBody>
      </p:sp>
    </p:spTree>
    <p:extLst>
      <p:ext uri="{BB962C8B-B14F-4D97-AF65-F5344CB8AC3E}">
        <p14:creationId xmlns:p14="http://schemas.microsoft.com/office/powerpoint/2010/main" val="998324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pic>
        <p:nvPicPr>
          <p:cNvPr id="4" name="Image 0" descr="preencoded.png"/>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Lst>
          </a:blip>
          <a:stretch>
            <a:fillRect/>
          </a:stretch>
        </p:blipFill>
        <p:spPr>
          <a:xfrm>
            <a:off x="0" y="0"/>
            <a:ext cx="3657600" cy="8229600"/>
          </a:xfrm>
          <a:prstGeom prst="rect">
            <a:avLst/>
          </a:prstGeom>
          <a:solidFill>
            <a:schemeClr val="tx1"/>
          </a:solidFill>
        </p:spPr>
      </p:pic>
      <p:sp>
        <p:nvSpPr>
          <p:cNvPr id="5" name="Text 2"/>
          <p:cNvSpPr/>
          <p:nvPr/>
        </p:nvSpPr>
        <p:spPr>
          <a:xfrm>
            <a:off x="4483894" y="951786"/>
            <a:ext cx="9307711" cy="688538"/>
          </a:xfrm>
          <a:prstGeom prst="rect">
            <a:avLst/>
          </a:prstGeom>
          <a:noFill/>
          <a:ln/>
        </p:spPr>
        <p:txBody>
          <a:bodyPr wrap="none" rtlCol="0" anchor="t"/>
          <a:lstStyle/>
          <a:p>
            <a:pPr marL="0" indent="0">
              <a:lnSpc>
                <a:spcPts val="5422"/>
              </a:lnSpc>
              <a:buNone/>
            </a:pPr>
            <a:r>
              <a:rPr lang="en-US" sz="4338" dirty="0">
                <a:solidFill>
                  <a:srgbClr val="FFD9BE"/>
                </a:solidFill>
                <a:latin typeface="Quattrocento" pitchFamily="34" charset="0"/>
                <a:ea typeface="Quattrocento" pitchFamily="34" charset="-122"/>
                <a:cs typeface="Quattrocento" pitchFamily="34" charset="-120"/>
              </a:rPr>
              <a:t>Effective Communication Techniques</a:t>
            </a:r>
            <a:endParaRPr lang="en-US" sz="4338" dirty="0"/>
          </a:p>
        </p:txBody>
      </p:sp>
      <p:sp>
        <p:nvSpPr>
          <p:cNvPr id="6" name="Shape 3"/>
          <p:cNvSpPr/>
          <p:nvPr/>
        </p:nvSpPr>
        <p:spPr>
          <a:xfrm>
            <a:off x="4800719" y="1970842"/>
            <a:ext cx="27503" cy="5306854"/>
          </a:xfrm>
          <a:prstGeom prst="rect">
            <a:avLst/>
          </a:prstGeom>
          <a:solidFill>
            <a:srgbClr val="EF9C82"/>
          </a:solidFill>
          <a:ln/>
        </p:spPr>
        <p:txBody>
          <a:bodyPr/>
          <a:lstStyle/>
          <a:p>
            <a:endParaRPr lang="en-IN"/>
          </a:p>
        </p:txBody>
      </p:sp>
      <p:sp>
        <p:nvSpPr>
          <p:cNvPr id="7" name="Shape 4"/>
          <p:cNvSpPr/>
          <p:nvPr/>
        </p:nvSpPr>
        <p:spPr>
          <a:xfrm>
            <a:off x="5062299" y="2377023"/>
            <a:ext cx="771168" cy="27503"/>
          </a:xfrm>
          <a:prstGeom prst="rect">
            <a:avLst/>
          </a:prstGeom>
          <a:solidFill>
            <a:srgbClr val="EF9C82"/>
          </a:solidFill>
          <a:ln/>
        </p:spPr>
        <p:txBody>
          <a:bodyPr/>
          <a:lstStyle/>
          <a:p>
            <a:endParaRPr lang="en-IN"/>
          </a:p>
        </p:txBody>
      </p:sp>
      <p:sp>
        <p:nvSpPr>
          <p:cNvPr id="8" name="Shape 5"/>
          <p:cNvSpPr/>
          <p:nvPr/>
        </p:nvSpPr>
        <p:spPr>
          <a:xfrm>
            <a:off x="4566523" y="2143006"/>
            <a:ext cx="495776" cy="495776"/>
          </a:xfrm>
          <a:prstGeom prst="roundRect">
            <a:avLst>
              <a:gd name="adj" fmla="val 13334"/>
            </a:avLst>
          </a:prstGeom>
          <a:solidFill>
            <a:srgbClr val="234A49"/>
          </a:solidFill>
          <a:ln/>
        </p:spPr>
        <p:txBody>
          <a:bodyPr/>
          <a:lstStyle/>
          <a:p>
            <a:endParaRPr lang="en-IN"/>
          </a:p>
        </p:txBody>
      </p:sp>
      <p:sp>
        <p:nvSpPr>
          <p:cNvPr id="9" name="Text 6"/>
          <p:cNvSpPr/>
          <p:nvPr/>
        </p:nvSpPr>
        <p:spPr>
          <a:xfrm>
            <a:off x="4755832" y="2184321"/>
            <a:ext cx="117038" cy="413147"/>
          </a:xfrm>
          <a:prstGeom prst="rect">
            <a:avLst/>
          </a:prstGeom>
          <a:noFill/>
          <a:ln/>
        </p:spPr>
        <p:txBody>
          <a:bodyPr wrap="none" rtlCol="0" anchor="t"/>
          <a:lstStyle/>
          <a:p>
            <a:pPr marL="0" indent="0" algn="ctr">
              <a:lnSpc>
                <a:spcPts val="3253"/>
              </a:lnSpc>
              <a:buNone/>
            </a:pPr>
            <a:r>
              <a:rPr lang="en-US" sz="2603" dirty="0">
                <a:solidFill>
                  <a:srgbClr val="FFD9BE"/>
                </a:solidFill>
                <a:latin typeface="Quattrocento" pitchFamily="34" charset="0"/>
                <a:ea typeface="Quattrocento" pitchFamily="34" charset="-122"/>
                <a:cs typeface="Quattrocento" pitchFamily="34" charset="-120"/>
              </a:rPr>
              <a:t>1</a:t>
            </a:r>
            <a:endParaRPr lang="en-US" sz="2603" dirty="0"/>
          </a:p>
        </p:txBody>
      </p:sp>
      <p:sp>
        <p:nvSpPr>
          <p:cNvPr id="10" name="Text 7"/>
          <p:cNvSpPr/>
          <p:nvPr/>
        </p:nvSpPr>
        <p:spPr>
          <a:xfrm>
            <a:off x="6026348" y="2191107"/>
            <a:ext cx="2754511" cy="344329"/>
          </a:xfrm>
          <a:prstGeom prst="rect">
            <a:avLst/>
          </a:prstGeom>
          <a:noFill/>
          <a:ln/>
        </p:spPr>
        <p:txBody>
          <a:bodyPr wrap="none" rtlCol="0" anchor="t"/>
          <a:lstStyle/>
          <a:p>
            <a:pPr marL="0" indent="0" algn="l">
              <a:lnSpc>
                <a:spcPts val="2711"/>
              </a:lnSpc>
              <a:buNone/>
            </a:pPr>
            <a:r>
              <a:rPr lang="en-US" sz="2169" dirty="0">
                <a:solidFill>
                  <a:srgbClr val="FFD9BE"/>
                </a:solidFill>
                <a:latin typeface="Quattrocento" pitchFamily="34" charset="0"/>
                <a:ea typeface="Quattrocento" pitchFamily="34" charset="-122"/>
                <a:cs typeface="Quattrocento" pitchFamily="34" charset="-120"/>
              </a:rPr>
              <a:t>Active Listening</a:t>
            </a:r>
            <a:endParaRPr lang="en-US" sz="2169" dirty="0"/>
          </a:p>
        </p:txBody>
      </p:sp>
      <p:sp>
        <p:nvSpPr>
          <p:cNvPr id="11" name="Text 8"/>
          <p:cNvSpPr/>
          <p:nvPr/>
        </p:nvSpPr>
        <p:spPr>
          <a:xfrm>
            <a:off x="6026348" y="2667595"/>
            <a:ext cx="7777758" cy="705088"/>
          </a:xfrm>
          <a:prstGeom prst="rect">
            <a:avLst/>
          </a:prstGeom>
          <a:noFill/>
          <a:ln/>
        </p:spPr>
        <p:txBody>
          <a:bodyPr wrap="square" rtlCol="0" anchor="t"/>
          <a:lstStyle/>
          <a:p>
            <a:pPr marL="0" indent="0" algn="l">
              <a:lnSpc>
                <a:spcPts val="2776"/>
              </a:lnSpc>
              <a:buNone/>
            </a:pPr>
            <a:r>
              <a:rPr lang="en-US" sz="1735" dirty="0">
                <a:solidFill>
                  <a:srgbClr val="F9EEE7"/>
                </a:solidFill>
                <a:latin typeface="Quattrocento" pitchFamily="34" charset="0"/>
                <a:ea typeface="Quattrocento" pitchFamily="34" charset="-122"/>
                <a:cs typeface="Quattrocento" pitchFamily="34" charset="-120"/>
              </a:rPr>
              <a:t>Engage fully with the speaker, maintain eye contact, and ask thoughtful questions to demonstrate your understanding.</a:t>
            </a:r>
            <a:endParaRPr lang="en-US" sz="1735" dirty="0"/>
          </a:p>
        </p:txBody>
      </p:sp>
      <p:sp>
        <p:nvSpPr>
          <p:cNvPr id="12" name="Shape 9"/>
          <p:cNvSpPr/>
          <p:nvPr/>
        </p:nvSpPr>
        <p:spPr>
          <a:xfrm>
            <a:off x="5062299" y="4219396"/>
            <a:ext cx="771168" cy="27503"/>
          </a:xfrm>
          <a:prstGeom prst="rect">
            <a:avLst/>
          </a:prstGeom>
          <a:solidFill>
            <a:srgbClr val="EF9C82"/>
          </a:solidFill>
          <a:ln/>
        </p:spPr>
        <p:txBody>
          <a:bodyPr/>
          <a:lstStyle/>
          <a:p>
            <a:endParaRPr lang="en-IN"/>
          </a:p>
        </p:txBody>
      </p:sp>
      <p:sp>
        <p:nvSpPr>
          <p:cNvPr id="13" name="Shape 10"/>
          <p:cNvSpPr/>
          <p:nvPr/>
        </p:nvSpPr>
        <p:spPr>
          <a:xfrm>
            <a:off x="4566523" y="3985379"/>
            <a:ext cx="495776" cy="495776"/>
          </a:xfrm>
          <a:prstGeom prst="roundRect">
            <a:avLst>
              <a:gd name="adj" fmla="val 13334"/>
            </a:avLst>
          </a:prstGeom>
          <a:solidFill>
            <a:srgbClr val="234A49"/>
          </a:solidFill>
          <a:ln/>
        </p:spPr>
        <p:txBody>
          <a:bodyPr/>
          <a:lstStyle/>
          <a:p>
            <a:endParaRPr lang="en-IN"/>
          </a:p>
        </p:txBody>
      </p:sp>
      <p:sp>
        <p:nvSpPr>
          <p:cNvPr id="14" name="Text 11"/>
          <p:cNvSpPr/>
          <p:nvPr/>
        </p:nvSpPr>
        <p:spPr>
          <a:xfrm>
            <a:off x="4725829" y="4026694"/>
            <a:ext cx="177165" cy="413147"/>
          </a:xfrm>
          <a:prstGeom prst="rect">
            <a:avLst/>
          </a:prstGeom>
          <a:noFill/>
          <a:ln/>
        </p:spPr>
        <p:txBody>
          <a:bodyPr wrap="none" rtlCol="0" anchor="t"/>
          <a:lstStyle/>
          <a:p>
            <a:pPr marL="0" indent="0" algn="ctr">
              <a:lnSpc>
                <a:spcPts val="3253"/>
              </a:lnSpc>
              <a:buNone/>
            </a:pPr>
            <a:r>
              <a:rPr lang="en-US" sz="2603" dirty="0">
                <a:solidFill>
                  <a:srgbClr val="FFD9BE"/>
                </a:solidFill>
                <a:latin typeface="Quattrocento" pitchFamily="34" charset="0"/>
                <a:ea typeface="Quattrocento" pitchFamily="34" charset="-122"/>
                <a:cs typeface="Quattrocento" pitchFamily="34" charset="-120"/>
              </a:rPr>
              <a:t>2</a:t>
            </a:r>
            <a:endParaRPr lang="en-US" sz="2603" dirty="0"/>
          </a:p>
        </p:txBody>
      </p:sp>
      <p:sp>
        <p:nvSpPr>
          <p:cNvPr id="15" name="Text 12"/>
          <p:cNvSpPr/>
          <p:nvPr/>
        </p:nvSpPr>
        <p:spPr>
          <a:xfrm>
            <a:off x="6026348" y="4033480"/>
            <a:ext cx="2754511" cy="344329"/>
          </a:xfrm>
          <a:prstGeom prst="rect">
            <a:avLst/>
          </a:prstGeom>
          <a:noFill/>
          <a:ln/>
        </p:spPr>
        <p:txBody>
          <a:bodyPr wrap="none" rtlCol="0" anchor="t"/>
          <a:lstStyle/>
          <a:p>
            <a:pPr marL="0" indent="0" algn="l">
              <a:lnSpc>
                <a:spcPts val="2711"/>
              </a:lnSpc>
              <a:buNone/>
            </a:pPr>
            <a:r>
              <a:rPr lang="en-US" sz="2169" dirty="0">
                <a:solidFill>
                  <a:srgbClr val="FFD9BE"/>
                </a:solidFill>
                <a:latin typeface="Quattrocento" pitchFamily="34" charset="0"/>
                <a:ea typeface="Quattrocento" pitchFamily="34" charset="-122"/>
                <a:cs typeface="Quattrocento" pitchFamily="34" charset="-120"/>
              </a:rPr>
              <a:t>Nonverbal Cues</a:t>
            </a:r>
            <a:endParaRPr lang="en-US" sz="2169" dirty="0"/>
          </a:p>
        </p:txBody>
      </p:sp>
      <p:sp>
        <p:nvSpPr>
          <p:cNvPr id="16" name="Text 13"/>
          <p:cNvSpPr/>
          <p:nvPr/>
        </p:nvSpPr>
        <p:spPr>
          <a:xfrm>
            <a:off x="6026348" y="4509968"/>
            <a:ext cx="7777758" cy="705088"/>
          </a:xfrm>
          <a:prstGeom prst="rect">
            <a:avLst/>
          </a:prstGeom>
          <a:noFill/>
          <a:ln/>
        </p:spPr>
        <p:txBody>
          <a:bodyPr wrap="square" rtlCol="0" anchor="t"/>
          <a:lstStyle/>
          <a:p>
            <a:pPr marL="0" indent="0" algn="l">
              <a:lnSpc>
                <a:spcPts val="2776"/>
              </a:lnSpc>
              <a:buNone/>
            </a:pPr>
            <a:r>
              <a:rPr lang="en-US" sz="1735" dirty="0">
                <a:solidFill>
                  <a:srgbClr val="F9EEE7"/>
                </a:solidFill>
                <a:latin typeface="Quattrocento" pitchFamily="34" charset="0"/>
                <a:ea typeface="Quattrocento" pitchFamily="34" charset="-122"/>
                <a:cs typeface="Quattrocento" pitchFamily="34" charset="-120"/>
              </a:rPr>
              <a:t>Leverage body language, tone, and facial expressions to reinforce your message and build rapport with your audience.</a:t>
            </a:r>
            <a:endParaRPr lang="en-US" sz="1735" dirty="0"/>
          </a:p>
        </p:txBody>
      </p:sp>
      <p:sp>
        <p:nvSpPr>
          <p:cNvPr id="17" name="Shape 14"/>
          <p:cNvSpPr/>
          <p:nvPr/>
        </p:nvSpPr>
        <p:spPr>
          <a:xfrm>
            <a:off x="5062299" y="6061770"/>
            <a:ext cx="771168" cy="27503"/>
          </a:xfrm>
          <a:prstGeom prst="rect">
            <a:avLst/>
          </a:prstGeom>
          <a:solidFill>
            <a:srgbClr val="EF9C82"/>
          </a:solidFill>
          <a:ln/>
        </p:spPr>
        <p:txBody>
          <a:bodyPr/>
          <a:lstStyle/>
          <a:p>
            <a:endParaRPr lang="en-IN"/>
          </a:p>
        </p:txBody>
      </p:sp>
      <p:sp>
        <p:nvSpPr>
          <p:cNvPr id="18" name="Shape 15"/>
          <p:cNvSpPr/>
          <p:nvPr/>
        </p:nvSpPr>
        <p:spPr>
          <a:xfrm>
            <a:off x="4566523" y="5827752"/>
            <a:ext cx="495776" cy="495776"/>
          </a:xfrm>
          <a:prstGeom prst="roundRect">
            <a:avLst>
              <a:gd name="adj" fmla="val 13334"/>
            </a:avLst>
          </a:prstGeom>
          <a:solidFill>
            <a:srgbClr val="234A49"/>
          </a:solidFill>
          <a:ln/>
        </p:spPr>
        <p:txBody>
          <a:bodyPr/>
          <a:lstStyle/>
          <a:p>
            <a:endParaRPr lang="en-IN"/>
          </a:p>
        </p:txBody>
      </p:sp>
      <p:sp>
        <p:nvSpPr>
          <p:cNvPr id="19" name="Text 16"/>
          <p:cNvSpPr/>
          <p:nvPr/>
        </p:nvSpPr>
        <p:spPr>
          <a:xfrm>
            <a:off x="4724519" y="5869067"/>
            <a:ext cx="179784" cy="413147"/>
          </a:xfrm>
          <a:prstGeom prst="rect">
            <a:avLst/>
          </a:prstGeom>
          <a:noFill/>
          <a:ln/>
        </p:spPr>
        <p:txBody>
          <a:bodyPr wrap="none" rtlCol="0" anchor="t"/>
          <a:lstStyle/>
          <a:p>
            <a:pPr marL="0" indent="0" algn="ctr">
              <a:lnSpc>
                <a:spcPts val="3253"/>
              </a:lnSpc>
              <a:buNone/>
            </a:pPr>
            <a:r>
              <a:rPr lang="en-US" sz="2603" dirty="0">
                <a:solidFill>
                  <a:srgbClr val="FFD9BE"/>
                </a:solidFill>
                <a:latin typeface="Quattrocento" pitchFamily="34" charset="0"/>
                <a:ea typeface="Quattrocento" pitchFamily="34" charset="-122"/>
                <a:cs typeface="Quattrocento" pitchFamily="34" charset="-120"/>
              </a:rPr>
              <a:t>3</a:t>
            </a:r>
            <a:endParaRPr lang="en-US" sz="2603" dirty="0"/>
          </a:p>
        </p:txBody>
      </p:sp>
      <p:sp>
        <p:nvSpPr>
          <p:cNvPr id="20" name="Text 17"/>
          <p:cNvSpPr/>
          <p:nvPr/>
        </p:nvSpPr>
        <p:spPr>
          <a:xfrm>
            <a:off x="6026348" y="5875853"/>
            <a:ext cx="2754511" cy="344329"/>
          </a:xfrm>
          <a:prstGeom prst="rect">
            <a:avLst/>
          </a:prstGeom>
          <a:noFill/>
          <a:ln/>
        </p:spPr>
        <p:txBody>
          <a:bodyPr wrap="none" rtlCol="0" anchor="t"/>
          <a:lstStyle/>
          <a:p>
            <a:pPr marL="0" indent="0" algn="l">
              <a:lnSpc>
                <a:spcPts val="2711"/>
              </a:lnSpc>
              <a:buNone/>
            </a:pPr>
            <a:r>
              <a:rPr lang="en-US" sz="2169" dirty="0">
                <a:solidFill>
                  <a:srgbClr val="FFD9BE"/>
                </a:solidFill>
                <a:latin typeface="Quattrocento" pitchFamily="34" charset="0"/>
                <a:ea typeface="Quattrocento" pitchFamily="34" charset="-122"/>
                <a:cs typeface="Quattrocento" pitchFamily="34" charset="-120"/>
              </a:rPr>
              <a:t>Tailored Messaging</a:t>
            </a:r>
            <a:endParaRPr lang="en-US" sz="2169" dirty="0"/>
          </a:p>
        </p:txBody>
      </p:sp>
      <p:sp>
        <p:nvSpPr>
          <p:cNvPr id="21" name="Text 18"/>
          <p:cNvSpPr/>
          <p:nvPr/>
        </p:nvSpPr>
        <p:spPr>
          <a:xfrm>
            <a:off x="6026348" y="6352342"/>
            <a:ext cx="7777758" cy="705088"/>
          </a:xfrm>
          <a:prstGeom prst="rect">
            <a:avLst/>
          </a:prstGeom>
          <a:noFill/>
          <a:ln/>
        </p:spPr>
        <p:txBody>
          <a:bodyPr wrap="square" rtlCol="0" anchor="t"/>
          <a:lstStyle/>
          <a:p>
            <a:pPr marL="0" indent="0" algn="l">
              <a:lnSpc>
                <a:spcPts val="2776"/>
              </a:lnSpc>
              <a:buNone/>
            </a:pPr>
            <a:r>
              <a:rPr lang="en-US" sz="1735" dirty="0">
                <a:solidFill>
                  <a:srgbClr val="F9EEE7"/>
                </a:solidFill>
                <a:latin typeface="Quattrocento" pitchFamily="34" charset="0"/>
                <a:ea typeface="Quattrocento" pitchFamily="34" charset="-122"/>
                <a:cs typeface="Quattrocento" pitchFamily="34" charset="-120"/>
              </a:rPr>
              <a:t>Adapt your communication style to the unique needs and preferences of your audience for maximum impact.</a:t>
            </a:r>
            <a:endParaRPr lang="en-US" sz="173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12032"/>
            <a:ext cx="14630400" cy="8229600"/>
          </a:xfrm>
          <a:prstGeom prst="rect">
            <a:avLst/>
          </a:prstGeom>
          <a:solidFill>
            <a:srgbClr val="1233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626266"/>
            <a:ext cx="6694051"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Building Rapport and Trust</a:t>
            </a:r>
            <a:endParaRPr lang="en-US" sz="4374" dirty="0"/>
          </a:p>
        </p:txBody>
      </p:sp>
      <p:sp>
        <p:nvSpPr>
          <p:cNvPr id="6" name="Text 3"/>
          <p:cNvSpPr/>
          <p:nvPr/>
        </p:nvSpPr>
        <p:spPr>
          <a:xfrm>
            <a:off x="833199" y="3236102"/>
            <a:ext cx="7477601" cy="1421606"/>
          </a:xfrm>
          <a:prstGeom prst="rect">
            <a:avLst/>
          </a:prstGeom>
          <a:noFill/>
          <a:ln/>
        </p:spPr>
        <p:txBody>
          <a:bodyPr wrap="square" rtlCol="0" anchor="t"/>
          <a:lstStyle/>
          <a:p>
            <a:pPr marL="457200" indent="-457200">
              <a:buFont typeface="Arial" panose="020B0604020202020204" pitchFamily="34" charset="0"/>
              <a:buChar char="•"/>
            </a:pPr>
            <a:r>
              <a:rPr lang="en-US" sz="2800" dirty="0">
                <a:solidFill>
                  <a:srgbClr val="F9EEE7"/>
                </a:solidFill>
                <a:latin typeface="Quattrocento" pitchFamily="34" charset="0"/>
                <a:ea typeface="Quattrocento" pitchFamily="34" charset="-122"/>
                <a:cs typeface="Quattrocento" pitchFamily="34" charset="-120"/>
              </a:rPr>
              <a:t>Establishing trust is crucial for persuasive success. </a:t>
            </a:r>
          </a:p>
          <a:p>
            <a:pPr marL="457200" indent="-457200">
              <a:buFont typeface="Arial" panose="020B0604020202020204" pitchFamily="34" charset="0"/>
              <a:buChar char="•"/>
            </a:pPr>
            <a:r>
              <a:rPr lang="en-US" sz="2800" dirty="0">
                <a:solidFill>
                  <a:srgbClr val="F9EEE7"/>
                </a:solidFill>
                <a:latin typeface="Quattrocento" pitchFamily="34" charset="0"/>
                <a:ea typeface="Quattrocento" pitchFamily="34" charset="-122"/>
                <a:cs typeface="Quattrocento" pitchFamily="34" charset="-120"/>
              </a:rPr>
              <a:t>Use active listening, body language, and empathy to connect with your audience on a personal level. </a:t>
            </a:r>
          </a:p>
          <a:p>
            <a:pPr marL="457200" indent="-457200">
              <a:buFont typeface="Arial" panose="020B0604020202020204" pitchFamily="34" charset="0"/>
              <a:buChar char="•"/>
            </a:pPr>
            <a:r>
              <a:rPr lang="en-US" sz="2800" dirty="0">
                <a:solidFill>
                  <a:srgbClr val="F9EEE7"/>
                </a:solidFill>
                <a:latin typeface="Quattrocento" pitchFamily="34" charset="0"/>
                <a:ea typeface="Quattrocento" pitchFamily="34" charset="-122"/>
                <a:cs typeface="Quattrocento" pitchFamily="34" charset="-120"/>
              </a:rPr>
              <a:t>Demonstrate your credibility and reliability to create a bond that fosters openness and receptiveness.</a:t>
            </a:r>
            <a:endParaRPr lang="en-US" sz="2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123332"/>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12032"/>
            <a:ext cx="14630400" cy="8229600"/>
          </a:xfrm>
          <a:prstGeom prst="rect">
            <a:avLst/>
          </a:prstGeom>
          <a:solidFill>
            <a:srgbClr val="123332">
              <a:alpha val="80000"/>
            </a:srgbClr>
          </a:solidFill>
          <a:ln/>
        </p:spPr>
        <p:txBody>
          <a:bodyPr/>
          <a:lstStyle/>
          <a:p>
            <a:endParaRPr lang="en-IN"/>
          </a:p>
        </p:txBody>
      </p:sp>
      <p:sp>
        <p:nvSpPr>
          <p:cNvPr id="6" name="Text 3"/>
          <p:cNvSpPr/>
          <p:nvPr/>
        </p:nvSpPr>
        <p:spPr>
          <a:xfrm>
            <a:off x="2348389" y="1576626"/>
            <a:ext cx="9808369" cy="694373"/>
          </a:xfrm>
          <a:prstGeom prst="rect">
            <a:avLst/>
          </a:prstGeom>
          <a:noFill/>
          <a:ln/>
        </p:spPr>
        <p:txBody>
          <a:bodyPr wrap="none" rtlCol="0" anchor="t"/>
          <a:lstStyle/>
          <a:p>
            <a:pPr marL="0" indent="0">
              <a:lnSpc>
                <a:spcPts val="5468"/>
              </a:lnSpc>
              <a:buNone/>
            </a:pPr>
            <a:r>
              <a:rPr lang="en-US" sz="4374" dirty="0">
                <a:solidFill>
                  <a:srgbClr val="FFD9BE"/>
                </a:solidFill>
                <a:latin typeface="Quattrocento" pitchFamily="34" charset="0"/>
                <a:ea typeface="Quattrocento" pitchFamily="34" charset="-122"/>
                <a:cs typeface="Quattrocento" pitchFamily="34" charset="-120"/>
              </a:rPr>
              <a:t>Overcoming Objections and Resistance</a:t>
            </a:r>
            <a:endParaRPr lang="en-US" sz="4374" dirty="0"/>
          </a:p>
        </p:txBody>
      </p:sp>
      <p:pic>
        <p:nvPicPr>
          <p:cNvPr id="7" name="Image 1" descr="preencoded.png"/>
          <p:cNvPicPr>
            <a:picLocks noChangeAspect="1"/>
          </p:cNvPicPr>
          <p:nvPr/>
        </p:nvPicPr>
        <p:blipFill>
          <a:blip r:embed="rId4"/>
          <a:stretch>
            <a:fillRect/>
          </a:stretch>
        </p:blipFill>
        <p:spPr>
          <a:xfrm>
            <a:off x="2348389" y="2604254"/>
            <a:ext cx="3311128" cy="888682"/>
          </a:xfrm>
          <a:prstGeom prst="rect">
            <a:avLst/>
          </a:prstGeom>
        </p:spPr>
      </p:pic>
      <p:sp>
        <p:nvSpPr>
          <p:cNvPr id="8" name="Text 4"/>
          <p:cNvSpPr/>
          <p:nvPr/>
        </p:nvSpPr>
        <p:spPr>
          <a:xfrm>
            <a:off x="2570559" y="3826193"/>
            <a:ext cx="2777490" cy="347186"/>
          </a:xfrm>
          <a:prstGeom prst="rect">
            <a:avLst/>
          </a:prstGeom>
          <a:noFill/>
          <a:ln/>
        </p:spPr>
        <p:txBody>
          <a:bodyPr wrap="none" rtlCol="0" anchor="t"/>
          <a:lstStyle/>
          <a:p>
            <a:pPr marL="0" indent="0" algn="l">
              <a:lnSpc>
                <a:spcPts val="2734"/>
              </a:lnSpc>
              <a:buNone/>
            </a:pPr>
            <a:r>
              <a:rPr lang="en-US" sz="2187" dirty="0">
                <a:solidFill>
                  <a:srgbClr val="FFD9BE"/>
                </a:solidFill>
                <a:latin typeface="Quattrocento" pitchFamily="34" charset="0"/>
                <a:ea typeface="Quattrocento" pitchFamily="34" charset="-122"/>
                <a:cs typeface="Quattrocento" pitchFamily="34" charset="-120"/>
              </a:rPr>
              <a:t>Anticipate Objections</a:t>
            </a:r>
            <a:endParaRPr lang="en-US" sz="2187" dirty="0"/>
          </a:p>
        </p:txBody>
      </p:sp>
      <p:sp>
        <p:nvSpPr>
          <p:cNvPr id="9" name="Text 5"/>
          <p:cNvSpPr/>
          <p:nvPr/>
        </p:nvSpPr>
        <p:spPr>
          <a:xfrm>
            <a:off x="2570559" y="4306610"/>
            <a:ext cx="2866787" cy="1777008"/>
          </a:xfrm>
          <a:prstGeom prst="rect">
            <a:avLst/>
          </a:prstGeom>
          <a:noFill/>
          <a:ln/>
        </p:spPr>
        <p:txBody>
          <a:bodyPr wrap="square" rtlCol="0" anchor="t"/>
          <a:lstStyle/>
          <a:p>
            <a:pPr marL="0" indent="0" algn="l">
              <a:lnSpc>
                <a:spcPts val="2799"/>
              </a:lnSpc>
              <a:buNone/>
            </a:pPr>
            <a:r>
              <a:rPr lang="en-US" sz="2000" dirty="0">
                <a:solidFill>
                  <a:srgbClr val="F9EEE7"/>
                </a:solidFill>
                <a:latin typeface="Quattrocento" pitchFamily="34" charset="0"/>
                <a:ea typeface="Quattrocento" pitchFamily="34" charset="-122"/>
                <a:cs typeface="Quattrocento" pitchFamily="34" charset="-120"/>
              </a:rPr>
              <a:t>Identify potential objections ahead of time and prepare thoughtful responses. This shows you've considered their perspective.</a:t>
            </a:r>
            <a:endParaRPr lang="en-US" sz="2000" dirty="0"/>
          </a:p>
        </p:txBody>
      </p:sp>
      <p:pic>
        <p:nvPicPr>
          <p:cNvPr id="10" name="Image 2" descr="preencoded.png"/>
          <p:cNvPicPr>
            <a:picLocks noChangeAspect="1"/>
          </p:cNvPicPr>
          <p:nvPr/>
        </p:nvPicPr>
        <p:blipFill>
          <a:blip r:embed="rId5"/>
          <a:stretch>
            <a:fillRect/>
          </a:stretch>
        </p:blipFill>
        <p:spPr>
          <a:xfrm>
            <a:off x="5659517" y="2604254"/>
            <a:ext cx="3311128" cy="888682"/>
          </a:xfrm>
          <a:prstGeom prst="rect">
            <a:avLst/>
          </a:prstGeom>
        </p:spPr>
      </p:pic>
      <p:sp>
        <p:nvSpPr>
          <p:cNvPr id="11" name="Text 6"/>
          <p:cNvSpPr/>
          <p:nvPr/>
        </p:nvSpPr>
        <p:spPr>
          <a:xfrm>
            <a:off x="5881687" y="3826193"/>
            <a:ext cx="2777490" cy="347186"/>
          </a:xfrm>
          <a:prstGeom prst="rect">
            <a:avLst/>
          </a:prstGeom>
          <a:noFill/>
          <a:ln/>
        </p:spPr>
        <p:txBody>
          <a:bodyPr wrap="none" rtlCol="0" anchor="t"/>
          <a:lstStyle/>
          <a:p>
            <a:pPr marL="0" indent="0" algn="l">
              <a:lnSpc>
                <a:spcPts val="2734"/>
              </a:lnSpc>
              <a:buNone/>
            </a:pPr>
            <a:r>
              <a:rPr lang="en-US" sz="2187" dirty="0">
                <a:solidFill>
                  <a:srgbClr val="FFD9BE"/>
                </a:solidFill>
                <a:latin typeface="Quattrocento" pitchFamily="34" charset="0"/>
                <a:ea typeface="Quattrocento" pitchFamily="34" charset="-122"/>
                <a:cs typeface="Quattrocento" pitchFamily="34" charset="-120"/>
              </a:rPr>
              <a:t>Actively Listen</a:t>
            </a:r>
            <a:endParaRPr lang="en-US" sz="2187" dirty="0"/>
          </a:p>
        </p:txBody>
      </p:sp>
      <p:sp>
        <p:nvSpPr>
          <p:cNvPr id="12" name="Text 7"/>
          <p:cNvSpPr/>
          <p:nvPr/>
        </p:nvSpPr>
        <p:spPr>
          <a:xfrm>
            <a:off x="5881687" y="4306610"/>
            <a:ext cx="2866787" cy="1777008"/>
          </a:xfrm>
          <a:prstGeom prst="rect">
            <a:avLst/>
          </a:prstGeom>
          <a:noFill/>
          <a:ln/>
        </p:spPr>
        <p:txBody>
          <a:bodyPr wrap="square" rtlCol="0" anchor="t"/>
          <a:lstStyle/>
          <a:p>
            <a:pPr marL="0" indent="0" algn="l">
              <a:lnSpc>
                <a:spcPts val="2799"/>
              </a:lnSpc>
              <a:buNone/>
            </a:pPr>
            <a:r>
              <a:rPr lang="en-US" sz="2000" dirty="0">
                <a:solidFill>
                  <a:srgbClr val="F9EEE7"/>
                </a:solidFill>
                <a:latin typeface="Quattrocento" pitchFamily="34" charset="0"/>
                <a:ea typeface="Quattrocento" pitchFamily="34" charset="-122"/>
                <a:cs typeface="Quattrocento" pitchFamily="34" charset="-120"/>
              </a:rPr>
              <a:t>Hear out the other person's concerns attentively. Paraphrase to demonstrate understanding before addressing the objection.</a:t>
            </a:r>
            <a:endParaRPr lang="en-US" sz="2000" dirty="0"/>
          </a:p>
        </p:txBody>
      </p:sp>
      <p:pic>
        <p:nvPicPr>
          <p:cNvPr id="13" name="Image 3" descr="preencoded.png"/>
          <p:cNvPicPr>
            <a:picLocks noChangeAspect="1"/>
          </p:cNvPicPr>
          <p:nvPr/>
        </p:nvPicPr>
        <p:blipFill>
          <a:blip r:embed="rId6"/>
          <a:stretch>
            <a:fillRect/>
          </a:stretch>
        </p:blipFill>
        <p:spPr>
          <a:xfrm>
            <a:off x="8970645" y="2604254"/>
            <a:ext cx="3311247" cy="888682"/>
          </a:xfrm>
          <a:prstGeom prst="rect">
            <a:avLst/>
          </a:prstGeom>
        </p:spPr>
      </p:pic>
      <p:sp>
        <p:nvSpPr>
          <p:cNvPr id="14" name="Text 8"/>
          <p:cNvSpPr/>
          <p:nvPr/>
        </p:nvSpPr>
        <p:spPr>
          <a:xfrm>
            <a:off x="9192816" y="3826193"/>
            <a:ext cx="2866906" cy="694373"/>
          </a:xfrm>
          <a:prstGeom prst="rect">
            <a:avLst/>
          </a:prstGeom>
          <a:noFill/>
          <a:ln/>
        </p:spPr>
        <p:txBody>
          <a:bodyPr wrap="square" rtlCol="0" anchor="t"/>
          <a:lstStyle/>
          <a:p>
            <a:pPr marL="0" indent="0" algn="l">
              <a:lnSpc>
                <a:spcPts val="2734"/>
              </a:lnSpc>
              <a:buNone/>
            </a:pPr>
            <a:r>
              <a:rPr lang="en-US" sz="2187" dirty="0">
                <a:solidFill>
                  <a:srgbClr val="FFD9BE"/>
                </a:solidFill>
                <a:latin typeface="Quattrocento" pitchFamily="34" charset="0"/>
                <a:ea typeface="Quattrocento" pitchFamily="34" charset="-122"/>
                <a:cs typeface="Quattrocento" pitchFamily="34" charset="-120"/>
              </a:rPr>
              <a:t>Empathize and Validate</a:t>
            </a:r>
            <a:endParaRPr lang="en-US" sz="2187" dirty="0"/>
          </a:p>
        </p:txBody>
      </p:sp>
      <p:sp>
        <p:nvSpPr>
          <p:cNvPr id="15" name="Text 9"/>
          <p:cNvSpPr/>
          <p:nvPr/>
        </p:nvSpPr>
        <p:spPr>
          <a:xfrm>
            <a:off x="9192816" y="4653796"/>
            <a:ext cx="2866906" cy="1777008"/>
          </a:xfrm>
          <a:prstGeom prst="rect">
            <a:avLst/>
          </a:prstGeom>
          <a:noFill/>
          <a:ln/>
        </p:spPr>
        <p:txBody>
          <a:bodyPr wrap="square" rtlCol="0" anchor="t"/>
          <a:lstStyle/>
          <a:p>
            <a:pPr marL="0" indent="0" algn="l">
              <a:lnSpc>
                <a:spcPts val="2799"/>
              </a:lnSpc>
              <a:buNone/>
            </a:pPr>
            <a:r>
              <a:rPr lang="en-US" sz="2000" dirty="0">
                <a:solidFill>
                  <a:srgbClr val="F9EEE7"/>
                </a:solidFill>
                <a:latin typeface="Quattrocento" pitchFamily="34" charset="0"/>
                <a:ea typeface="Quattrocento" pitchFamily="34" charset="-122"/>
                <a:cs typeface="Quattrocento" pitchFamily="34" charset="-120"/>
              </a:rPr>
              <a:t>Acknowledge the validity of the objection and show you understand where they're coming from. This builds trust.</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TotalTime>
  <Words>4618</Words>
  <Application>Microsoft Office PowerPoint</Application>
  <PresentationFormat>Custom</PresentationFormat>
  <Paragraphs>436</Paragraphs>
  <Slides>46</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-apple-system</vt:lpstr>
      <vt:lpstr>Arial</vt:lpstr>
      <vt:lpstr>halcyon-regular</vt:lpstr>
      <vt:lpstr>halcyon-semibold</vt:lpstr>
      <vt:lpstr>Heebo</vt:lpstr>
      <vt:lpstr>Lato Regular</vt:lpstr>
      <vt:lpstr>Quattrocento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Smriti Singh</cp:lastModifiedBy>
  <cp:revision>6</cp:revision>
  <dcterms:created xsi:type="dcterms:W3CDTF">2024-04-09T05:30:23Z</dcterms:created>
  <dcterms:modified xsi:type="dcterms:W3CDTF">2024-04-12T16:23:25Z</dcterms:modified>
</cp:coreProperties>
</file>